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74" r:id="rId3"/>
    <p:sldId id="296" r:id="rId4"/>
    <p:sldId id="313" r:id="rId5"/>
    <p:sldId id="299" r:id="rId6"/>
    <p:sldId id="316" r:id="rId7"/>
    <p:sldId id="300" r:id="rId8"/>
    <p:sldId id="263" r:id="rId9"/>
    <p:sldId id="301" r:id="rId10"/>
    <p:sldId id="322" r:id="rId11"/>
    <p:sldId id="318" r:id="rId12"/>
    <p:sldId id="302" r:id="rId13"/>
    <p:sldId id="319" r:id="rId14"/>
    <p:sldId id="320" r:id="rId15"/>
    <p:sldId id="312" r:id="rId16"/>
    <p:sldId id="321" r:id="rId17"/>
    <p:sldId id="326" r:id="rId18"/>
    <p:sldId id="323" r:id="rId19"/>
    <p:sldId id="308" r:id="rId20"/>
    <p:sldId id="325" r:id="rId21"/>
    <p:sldId id="289" r:id="rId22"/>
    <p:sldId id="315" r:id="rId23"/>
    <p:sldId id="317" r:id="rId24"/>
    <p:sldId id="324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FF4"/>
    <a:srgbClr val="0066FF"/>
    <a:srgbClr val="66CCFF"/>
    <a:srgbClr val="E8FAFC"/>
    <a:srgbClr val="0066CC"/>
    <a:srgbClr val="005AB4"/>
    <a:srgbClr val="0180FF"/>
    <a:srgbClr val="25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94783" autoAdjust="0"/>
  </p:normalViewPr>
  <p:slideViewPr>
    <p:cSldViewPr>
      <p:cViewPr varScale="1">
        <p:scale>
          <a:sx n="98" d="100"/>
          <a:sy n="98" d="100"/>
        </p:scale>
        <p:origin x="102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98145-3209-4E57-B917-CE466AC9FB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E17FBF-1E9E-4C53-B765-7616BDB6B097}">
      <dgm:prSet phldrT="[Текст]" custT="1"/>
      <dgm:spPr/>
      <dgm:t>
        <a:bodyPr/>
        <a:lstStyle/>
        <a:p>
          <a:r>
            <a:rPr lang="ru-RU" sz="2000" dirty="0" smtClean="0"/>
            <a:t>1) </a:t>
          </a: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Запустить программу 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endParaRPr lang="ru-RU" sz="2000" dirty="0"/>
        </a:p>
      </dgm:t>
    </dgm:pt>
    <dgm:pt modelId="{CB5DC78C-9D92-47A4-BA2D-0C9510728155}" type="parTrans" cxnId="{42F26920-A9D9-47F6-B62B-FBA0B51696C0}">
      <dgm:prSet/>
      <dgm:spPr/>
      <dgm:t>
        <a:bodyPr/>
        <a:lstStyle/>
        <a:p>
          <a:endParaRPr lang="ru-RU"/>
        </a:p>
      </dgm:t>
    </dgm:pt>
    <dgm:pt modelId="{9AA59710-405A-40DE-BC86-CF04C8FB1991}" type="sibTrans" cxnId="{42F26920-A9D9-47F6-B62B-FBA0B51696C0}">
      <dgm:prSet/>
      <dgm:spPr/>
      <dgm:t>
        <a:bodyPr/>
        <a:lstStyle/>
        <a:p>
          <a:endParaRPr lang="ru-RU"/>
        </a:p>
      </dgm:t>
    </dgm:pt>
    <dgm:pt modelId="{089C2FF7-F417-4891-93FA-A26C552B8C67}">
      <dgm:prSet phldrT="[Текст]" custT="1"/>
      <dgm:spPr/>
      <dgm:t>
        <a:bodyPr/>
        <a:lstStyle/>
        <a:p>
          <a:r>
            <a:rPr lang="ru-RU" sz="2000" dirty="0" smtClean="0"/>
            <a:t>2) </a:t>
          </a: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Создать</a:t>
          </a:r>
          <a:r>
            <a:rPr lang="ru-RU" sz="20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новую базу данных</a:t>
          </a:r>
          <a:endParaRPr lang="ru-RU" sz="2000" dirty="0"/>
        </a:p>
      </dgm:t>
    </dgm:pt>
    <dgm:pt modelId="{4B991FA8-CAFF-4DD2-936A-9C3520EF1D40}" type="parTrans" cxnId="{89CF21DB-D7C5-4F9B-9A03-07C54F7F4903}">
      <dgm:prSet/>
      <dgm:spPr/>
      <dgm:t>
        <a:bodyPr/>
        <a:lstStyle/>
        <a:p>
          <a:endParaRPr lang="ru-RU"/>
        </a:p>
      </dgm:t>
    </dgm:pt>
    <dgm:pt modelId="{8C7548EB-64CF-4C18-9DA0-76D3B4B1E5B3}" type="sibTrans" cxnId="{89CF21DB-D7C5-4F9B-9A03-07C54F7F4903}">
      <dgm:prSet/>
      <dgm:spPr/>
      <dgm:t>
        <a:bodyPr/>
        <a:lstStyle/>
        <a:p>
          <a:endParaRPr lang="ru-RU"/>
        </a:p>
      </dgm:t>
    </dgm:pt>
    <dgm:pt modelId="{89A456C4-54BC-4E14-A820-5C65BAA8C9B7}">
      <dgm:prSet phldrT="[Текст]" custT="1"/>
      <dgm:spPr/>
      <dgm:t>
        <a:bodyPr/>
        <a:lstStyle/>
        <a:p>
          <a:r>
            <a:rPr lang="ru-RU" sz="2000" dirty="0" smtClean="0"/>
            <a:t>3) </a:t>
          </a: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Зарегистрировать БД:</a:t>
          </a:r>
          <a:endParaRPr lang="ru-RU" sz="2000" dirty="0"/>
        </a:p>
      </dgm:t>
    </dgm:pt>
    <dgm:pt modelId="{E1077716-C3A4-42A8-94A0-343BFCF4D660}" type="parTrans" cxnId="{1E77EA4F-8765-4B4B-B397-A65E00284FC8}">
      <dgm:prSet/>
      <dgm:spPr/>
      <dgm:t>
        <a:bodyPr/>
        <a:lstStyle/>
        <a:p>
          <a:endParaRPr lang="ru-RU"/>
        </a:p>
      </dgm:t>
    </dgm:pt>
    <dgm:pt modelId="{9716B702-2CDE-4762-A5B7-350D75ABA7EC}" type="sibTrans" cxnId="{1E77EA4F-8765-4B4B-B397-A65E00284FC8}">
      <dgm:prSet/>
      <dgm:spPr/>
      <dgm:t>
        <a:bodyPr/>
        <a:lstStyle/>
        <a:p>
          <a:endParaRPr lang="ru-RU"/>
        </a:p>
      </dgm:t>
    </dgm:pt>
    <dgm:pt modelId="{D523F3B6-CC80-47EF-AEDD-F22EE8208DE1}">
      <dgm:prSet phldrT="[Текст]" custT="1"/>
      <dgm:spPr/>
      <dgm:t>
        <a:bodyPr/>
        <a:lstStyle/>
        <a:p>
          <a:r>
            <a:rPr lang="ru-RU" sz="2000" dirty="0" smtClean="0"/>
            <a:t>4) </a:t>
          </a: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Описать структуру таблицы:</a:t>
          </a:r>
          <a:endParaRPr lang="ru-RU" sz="2000" dirty="0"/>
        </a:p>
      </dgm:t>
    </dgm:pt>
    <dgm:pt modelId="{860A97EC-F095-4023-9A96-95D583605635}" type="parTrans" cxnId="{E5DDC7CD-7872-4B90-A108-878686FB8C88}">
      <dgm:prSet/>
      <dgm:spPr/>
      <dgm:t>
        <a:bodyPr/>
        <a:lstStyle/>
        <a:p>
          <a:endParaRPr lang="ru-RU"/>
        </a:p>
      </dgm:t>
    </dgm:pt>
    <dgm:pt modelId="{2944DE35-33E6-48F6-8033-D9FCB0C05B8C}" type="sibTrans" cxnId="{E5DDC7CD-7872-4B90-A108-878686FB8C88}">
      <dgm:prSet/>
      <dgm:spPr/>
      <dgm:t>
        <a:bodyPr/>
        <a:lstStyle/>
        <a:p>
          <a:endParaRPr lang="ru-RU"/>
        </a:p>
      </dgm:t>
    </dgm:pt>
    <dgm:pt modelId="{002A2237-8DB6-4363-8C55-81AB1FA2E803}">
      <dgm:prSet phldrT="[Текст]" custT="1"/>
      <dgm:spPr/>
      <dgm:t>
        <a:bodyPr/>
        <a:lstStyle/>
        <a:p>
          <a:r>
            <a:rPr lang="ru-RU" sz="2000" dirty="0" smtClean="0"/>
            <a:t>5) </a:t>
          </a: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Ввести данные в таблицу</a:t>
          </a:r>
          <a:endParaRPr lang="ru-RU" sz="2000" dirty="0"/>
        </a:p>
      </dgm:t>
    </dgm:pt>
    <dgm:pt modelId="{7D3BA6F6-F97B-4726-907F-47480BBFCF5B}" type="parTrans" cxnId="{A4D2E0C3-68BB-46F0-B177-842F5933D602}">
      <dgm:prSet/>
      <dgm:spPr/>
      <dgm:t>
        <a:bodyPr/>
        <a:lstStyle/>
        <a:p>
          <a:endParaRPr lang="ru-RU"/>
        </a:p>
      </dgm:t>
    </dgm:pt>
    <dgm:pt modelId="{AE624510-B027-46A3-85B0-25075E8AB9E0}" type="sibTrans" cxnId="{A4D2E0C3-68BB-46F0-B177-842F5933D602}">
      <dgm:prSet/>
      <dgm:spPr/>
      <dgm:t>
        <a:bodyPr/>
        <a:lstStyle/>
        <a:p>
          <a:endParaRPr lang="ru-RU"/>
        </a:p>
      </dgm:t>
    </dgm:pt>
    <dgm:pt modelId="{EEA6F5D1-82AC-4439-A6D6-E7F9702EBDC7}">
      <dgm:prSet phldrT="[Текст]" custT="1"/>
      <dgm:spPr/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указать</a:t>
          </a:r>
          <a:r>
            <a:rPr lang="ru-RU" sz="20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путь сохранения и имя файла</a:t>
          </a:r>
          <a:endParaRPr lang="ru-RU" sz="2000" dirty="0"/>
        </a:p>
      </dgm:t>
    </dgm:pt>
    <dgm:pt modelId="{F9636AB8-0B96-4BCF-A313-22FB3F49B7B7}" type="parTrans" cxnId="{EF234098-2E18-42E7-B173-0191210BBD1C}">
      <dgm:prSet/>
      <dgm:spPr/>
      <dgm:t>
        <a:bodyPr/>
        <a:lstStyle/>
        <a:p>
          <a:endParaRPr lang="ru-RU"/>
        </a:p>
      </dgm:t>
    </dgm:pt>
    <dgm:pt modelId="{E7E0A8A6-59F0-4534-830B-EE9972F846AD}" type="sibTrans" cxnId="{EF234098-2E18-42E7-B173-0191210BBD1C}">
      <dgm:prSet/>
      <dgm:spPr/>
      <dgm:t>
        <a:bodyPr/>
        <a:lstStyle/>
        <a:p>
          <a:endParaRPr lang="ru-RU"/>
        </a:p>
      </dgm:t>
    </dgm:pt>
    <dgm:pt modelId="{A39D472E-6953-4608-B4D7-2715A55991B3}">
      <dgm:prSet phldrT="[Текст]" custT="1"/>
      <dgm:spPr/>
      <dgm:t>
        <a:bodyPr/>
        <a:lstStyle/>
        <a:p>
          <a:r>
            <a:rPr lang="ru-RU" sz="2000" b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указать имена и типы полей</a:t>
          </a:r>
          <a:endParaRPr lang="ru-RU" sz="2000" dirty="0"/>
        </a:p>
      </dgm:t>
    </dgm:pt>
    <dgm:pt modelId="{8F566C5A-397F-4A90-9670-38479AE5C5D6}" type="parTrans" cxnId="{813D5930-7861-4002-8FB8-5373327977EC}">
      <dgm:prSet/>
      <dgm:spPr/>
      <dgm:t>
        <a:bodyPr/>
        <a:lstStyle/>
        <a:p>
          <a:endParaRPr lang="ru-RU"/>
        </a:p>
      </dgm:t>
    </dgm:pt>
    <dgm:pt modelId="{ADF9C3C5-797C-484B-8C65-818030495946}" type="sibTrans" cxnId="{813D5930-7861-4002-8FB8-5373327977EC}">
      <dgm:prSet/>
      <dgm:spPr/>
      <dgm:t>
        <a:bodyPr/>
        <a:lstStyle/>
        <a:p>
          <a:endParaRPr lang="ru-RU"/>
        </a:p>
      </dgm:t>
    </dgm:pt>
    <dgm:pt modelId="{7778D6DA-8A9D-489D-B7D8-39095CE00C16}" type="pres">
      <dgm:prSet presAssocID="{A2998145-3209-4E57-B917-CE466AC9FB3D}" presName="linear" presStyleCnt="0">
        <dgm:presLayoutVars>
          <dgm:dir/>
          <dgm:animLvl val="lvl"/>
          <dgm:resizeHandles val="exact"/>
        </dgm:presLayoutVars>
      </dgm:prSet>
      <dgm:spPr/>
    </dgm:pt>
    <dgm:pt modelId="{54EEB003-85D7-48EE-AFA1-53C216EC09B1}" type="pres">
      <dgm:prSet presAssocID="{20E17FBF-1E9E-4C53-B765-7616BDB6B097}" presName="parentLin" presStyleCnt="0"/>
      <dgm:spPr/>
    </dgm:pt>
    <dgm:pt modelId="{423B810A-901D-42CC-8D0E-48E22598471B}" type="pres">
      <dgm:prSet presAssocID="{20E17FBF-1E9E-4C53-B765-7616BDB6B097}" presName="parentLeftMargin" presStyleLbl="node1" presStyleIdx="0" presStyleCnt="5"/>
      <dgm:spPr/>
    </dgm:pt>
    <dgm:pt modelId="{DB0B799B-BD2C-42CD-A318-4353FD2BAF73}" type="pres">
      <dgm:prSet presAssocID="{20E17FBF-1E9E-4C53-B765-7616BDB6B09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45282-9670-476E-9354-03240487357C}" type="pres">
      <dgm:prSet presAssocID="{20E17FBF-1E9E-4C53-B765-7616BDB6B097}" presName="negativeSpace" presStyleCnt="0"/>
      <dgm:spPr/>
    </dgm:pt>
    <dgm:pt modelId="{55E0749A-4757-4FCC-967E-903FA4DA6E97}" type="pres">
      <dgm:prSet presAssocID="{20E17FBF-1E9E-4C53-B765-7616BDB6B097}" presName="childText" presStyleLbl="conFgAcc1" presStyleIdx="0" presStyleCnt="5">
        <dgm:presLayoutVars>
          <dgm:bulletEnabled val="1"/>
        </dgm:presLayoutVars>
      </dgm:prSet>
      <dgm:spPr/>
    </dgm:pt>
    <dgm:pt modelId="{12644831-2E06-40FC-AE49-0BB4B815E13D}" type="pres">
      <dgm:prSet presAssocID="{9AA59710-405A-40DE-BC86-CF04C8FB1991}" presName="spaceBetweenRectangles" presStyleCnt="0"/>
      <dgm:spPr/>
    </dgm:pt>
    <dgm:pt modelId="{CA6ED710-5A1E-4738-ADC8-333E24DF35B1}" type="pres">
      <dgm:prSet presAssocID="{089C2FF7-F417-4891-93FA-A26C552B8C67}" presName="parentLin" presStyleCnt="0"/>
      <dgm:spPr/>
    </dgm:pt>
    <dgm:pt modelId="{E9B63F99-9353-44B3-B56E-D6B7928ABEEF}" type="pres">
      <dgm:prSet presAssocID="{089C2FF7-F417-4891-93FA-A26C552B8C67}" presName="parentLeftMargin" presStyleLbl="node1" presStyleIdx="0" presStyleCnt="5"/>
      <dgm:spPr/>
    </dgm:pt>
    <dgm:pt modelId="{3C93DF4D-71B2-40B1-AA04-070587D20279}" type="pres">
      <dgm:prSet presAssocID="{089C2FF7-F417-4891-93FA-A26C552B8C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25425-094D-4DC7-AAFC-6571FC8664EB}" type="pres">
      <dgm:prSet presAssocID="{089C2FF7-F417-4891-93FA-A26C552B8C67}" presName="negativeSpace" presStyleCnt="0"/>
      <dgm:spPr/>
    </dgm:pt>
    <dgm:pt modelId="{10A0205A-1EA2-44FA-86E9-26582A99BF18}" type="pres">
      <dgm:prSet presAssocID="{089C2FF7-F417-4891-93FA-A26C552B8C67}" presName="childText" presStyleLbl="conFgAcc1" presStyleIdx="1" presStyleCnt="5">
        <dgm:presLayoutVars>
          <dgm:bulletEnabled val="1"/>
        </dgm:presLayoutVars>
      </dgm:prSet>
      <dgm:spPr/>
    </dgm:pt>
    <dgm:pt modelId="{318DA45F-EC1A-4D3C-8974-18B7B76A203B}" type="pres">
      <dgm:prSet presAssocID="{8C7548EB-64CF-4C18-9DA0-76D3B4B1E5B3}" presName="spaceBetweenRectangles" presStyleCnt="0"/>
      <dgm:spPr/>
    </dgm:pt>
    <dgm:pt modelId="{29FAA470-6AA8-445C-B6C3-800ACC336D9E}" type="pres">
      <dgm:prSet presAssocID="{89A456C4-54BC-4E14-A820-5C65BAA8C9B7}" presName="parentLin" presStyleCnt="0"/>
      <dgm:spPr/>
    </dgm:pt>
    <dgm:pt modelId="{93982243-6FED-4CE0-9C97-14AB4A9E64DF}" type="pres">
      <dgm:prSet presAssocID="{89A456C4-54BC-4E14-A820-5C65BAA8C9B7}" presName="parentLeftMargin" presStyleLbl="node1" presStyleIdx="1" presStyleCnt="5"/>
      <dgm:spPr/>
    </dgm:pt>
    <dgm:pt modelId="{D76FC414-5F9F-4AD8-925F-31BE084660C9}" type="pres">
      <dgm:prSet presAssocID="{89A456C4-54BC-4E14-A820-5C65BAA8C9B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A7462-A937-481B-ADEE-189F00DA9362}" type="pres">
      <dgm:prSet presAssocID="{89A456C4-54BC-4E14-A820-5C65BAA8C9B7}" presName="negativeSpace" presStyleCnt="0"/>
      <dgm:spPr/>
    </dgm:pt>
    <dgm:pt modelId="{F89DE0E0-6F70-45F0-B4FE-A18BC133FE17}" type="pres">
      <dgm:prSet presAssocID="{89A456C4-54BC-4E14-A820-5C65BAA8C9B7}" presName="childText" presStyleLbl="conFgAcc1" presStyleIdx="2" presStyleCnt="5">
        <dgm:presLayoutVars>
          <dgm:bulletEnabled val="1"/>
        </dgm:presLayoutVars>
      </dgm:prSet>
      <dgm:spPr/>
    </dgm:pt>
    <dgm:pt modelId="{D436D947-39A4-4546-B2CD-714DEAAC968A}" type="pres">
      <dgm:prSet presAssocID="{9716B702-2CDE-4762-A5B7-350D75ABA7EC}" presName="spaceBetweenRectangles" presStyleCnt="0"/>
      <dgm:spPr/>
    </dgm:pt>
    <dgm:pt modelId="{5E42FF4D-BEA5-42CC-8DCC-758071A63A36}" type="pres">
      <dgm:prSet presAssocID="{D523F3B6-CC80-47EF-AEDD-F22EE8208DE1}" presName="parentLin" presStyleCnt="0"/>
      <dgm:spPr/>
    </dgm:pt>
    <dgm:pt modelId="{10BE07D0-0A32-4FE6-8B80-BC1B3B6A1B88}" type="pres">
      <dgm:prSet presAssocID="{D523F3B6-CC80-47EF-AEDD-F22EE8208DE1}" presName="parentLeftMargin" presStyleLbl="node1" presStyleIdx="2" presStyleCnt="5"/>
      <dgm:spPr/>
    </dgm:pt>
    <dgm:pt modelId="{79724D0B-B126-4757-B5E5-ED31E2656AF9}" type="pres">
      <dgm:prSet presAssocID="{D523F3B6-CC80-47EF-AEDD-F22EE8208DE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65A9F-B1DA-487F-863B-16F9F8EBAAD3}" type="pres">
      <dgm:prSet presAssocID="{D523F3B6-CC80-47EF-AEDD-F22EE8208DE1}" presName="negativeSpace" presStyleCnt="0"/>
      <dgm:spPr/>
    </dgm:pt>
    <dgm:pt modelId="{5A83CC16-35B7-4A1C-B22E-925AEF4EF7B1}" type="pres">
      <dgm:prSet presAssocID="{D523F3B6-CC80-47EF-AEDD-F22EE8208DE1}" presName="childText" presStyleLbl="conFgAcc1" presStyleIdx="3" presStyleCnt="5">
        <dgm:presLayoutVars>
          <dgm:bulletEnabled val="1"/>
        </dgm:presLayoutVars>
      </dgm:prSet>
      <dgm:spPr/>
    </dgm:pt>
    <dgm:pt modelId="{929B4E8D-1D1E-44D7-8F21-27645AB83631}" type="pres">
      <dgm:prSet presAssocID="{2944DE35-33E6-48F6-8033-D9FCB0C05B8C}" presName="spaceBetweenRectangles" presStyleCnt="0"/>
      <dgm:spPr/>
    </dgm:pt>
    <dgm:pt modelId="{C106F6AC-EEB4-4B4B-8A8D-EA457919F4B2}" type="pres">
      <dgm:prSet presAssocID="{002A2237-8DB6-4363-8C55-81AB1FA2E803}" presName="parentLin" presStyleCnt="0"/>
      <dgm:spPr/>
    </dgm:pt>
    <dgm:pt modelId="{5D3CE711-8F8F-4D55-BEB8-1E46A07AD780}" type="pres">
      <dgm:prSet presAssocID="{002A2237-8DB6-4363-8C55-81AB1FA2E803}" presName="parentLeftMargin" presStyleLbl="node1" presStyleIdx="3" presStyleCnt="5"/>
      <dgm:spPr/>
    </dgm:pt>
    <dgm:pt modelId="{CBDDF0A5-A3D5-49DE-8321-33ED45FDA1FD}" type="pres">
      <dgm:prSet presAssocID="{002A2237-8DB6-4363-8C55-81AB1FA2E80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0AE42-AF0C-4B28-8048-D80E949B5795}" type="pres">
      <dgm:prSet presAssocID="{002A2237-8DB6-4363-8C55-81AB1FA2E803}" presName="negativeSpace" presStyleCnt="0"/>
      <dgm:spPr/>
    </dgm:pt>
    <dgm:pt modelId="{7487E2D6-6797-4386-AB09-8783E6B41C55}" type="pres">
      <dgm:prSet presAssocID="{002A2237-8DB6-4363-8C55-81AB1FA2E80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AEE2A9C-E361-4BE9-A152-71DB1777E70F}" type="presOf" srcId="{20E17FBF-1E9E-4C53-B765-7616BDB6B097}" destId="{DB0B799B-BD2C-42CD-A318-4353FD2BAF73}" srcOrd="1" destOrd="0" presId="urn:microsoft.com/office/officeart/2005/8/layout/list1"/>
    <dgm:cxn modelId="{D291C1FA-4586-4F73-82E4-4B37A415D06E}" type="presOf" srcId="{89A456C4-54BC-4E14-A820-5C65BAA8C9B7}" destId="{93982243-6FED-4CE0-9C97-14AB4A9E64DF}" srcOrd="0" destOrd="0" presId="urn:microsoft.com/office/officeart/2005/8/layout/list1"/>
    <dgm:cxn modelId="{428BD8FC-B528-4655-9466-9B9CBA738A2F}" type="presOf" srcId="{A39D472E-6953-4608-B4D7-2715A55991B3}" destId="{5A83CC16-35B7-4A1C-B22E-925AEF4EF7B1}" srcOrd="0" destOrd="0" presId="urn:microsoft.com/office/officeart/2005/8/layout/list1"/>
    <dgm:cxn modelId="{42F26920-A9D9-47F6-B62B-FBA0B51696C0}" srcId="{A2998145-3209-4E57-B917-CE466AC9FB3D}" destId="{20E17FBF-1E9E-4C53-B765-7616BDB6B097}" srcOrd="0" destOrd="0" parTransId="{CB5DC78C-9D92-47A4-BA2D-0C9510728155}" sibTransId="{9AA59710-405A-40DE-BC86-CF04C8FB1991}"/>
    <dgm:cxn modelId="{A4D2E0C3-68BB-46F0-B177-842F5933D602}" srcId="{A2998145-3209-4E57-B917-CE466AC9FB3D}" destId="{002A2237-8DB6-4363-8C55-81AB1FA2E803}" srcOrd="4" destOrd="0" parTransId="{7D3BA6F6-F97B-4726-907F-47480BBFCF5B}" sibTransId="{AE624510-B027-46A3-85B0-25075E8AB9E0}"/>
    <dgm:cxn modelId="{3B2FA2D7-BFCF-44F0-B452-F8CF628CC548}" type="presOf" srcId="{002A2237-8DB6-4363-8C55-81AB1FA2E803}" destId="{5D3CE711-8F8F-4D55-BEB8-1E46A07AD780}" srcOrd="0" destOrd="0" presId="urn:microsoft.com/office/officeart/2005/8/layout/list1"/>
    <dgm:cxn modelId="{3D54BC07-980B-4A50-B51C-285FED002B35}" type="presOf" srcId="{D523F3B6-CC80-47EF-AEDD-F22EE8208DE1}" destId="{10BE07D0-0A32-4FE6-8B80-BC1B3B6A1B88}" srcOrd="0" destOrd="0" presId="urn:microsoft.com/office/officeart/2005/8/layout/list1"/>
    <dgm:cxn modelId="{C49B1E6C-D7BE-4215-A4E7-A56154C614C9}" type="presOf" srcId="{EEA6F5D1-82AC-4439-A6D6-E7F9702EBDC7}" destId="{F89DE0E0-6F70-45F0-B4FE-A18BC133FE17}" srcOrd="0" destOrd="0" presId="urn:microsoft.com/office/officeart/2005/8/layout/list1"/>
    <dgm:cxn modelId="{1E77EA4F-8765-4B4B-B397-A65E00284FC8}" srcId="{A2998145-3209-4E57-B917-CE466AC9FB3D}" destId="{89A456C4-54BC-4E14-A820-5C65BAA8C9B7}" srcOrd="2" destOrd="0" parTransId="{E1077716-C3A4-42A8-94A0-343BFCF4D660}" sibTransId="{9716B702-2CDE-4762-A5B7-350D75ABA7EC}"/>
    <dgm:cxn modelId="{0A1DD501-8000-43B8-8E3A-C289CB1C56AB}" type="presOf" srcId="{D523F3B6-CC80-47EF-AEDD-F22EE8208DE1}" destId="{79724D0B-B126-4757-B5E5-ED31E2656AF9}" srcOrd="1" destOrd="0" presId="urn:microsoft.com/office/officeart/2005/8/layout/list1"/>
    <dgm:cxn modelId="{E170F40B-D9EA-4C57-B7F4-EAFA9B1DC8C4}" type="presOf" srcId="{89A456C4-54BC-4E14-A820-5C65BAA8C9B7}" destId="{D76FC414-5F9F-4AD8-925F-31BE084660C9}" srcOrd="1" destOrd="0" presId="urn:microsoft.com/office/officeart/2005/8/layout/list1"/>
    <dgm:cxn modelId="{9B47DF3B-E6F0-4E5D-A976-797FC75BEA43}" type="presOf" srcId="{089C2FF7-F417-4891-93FA-A26C552B8C67}" destId="{3C93DF4D-71B2-40B1-AA04-070587D20279}" srcOrd="1" destOrd="0" presId="urn:microsoft.com/office/officeart/2005/8/layout/list1"/>
    <dgm:cxn modelId="{2945FC6A-3CC9-4B7F-813D-350B3F2C34F1}" type="presOf" srcId="{002A2237-8DB6-4363-8C55-81AB1FA2E803}" destId="{CBDDF0A5-A3D5-49DE-8321-33ED45FDA1FD}" srcOrd="1" destOrd="0" presId="urn:microsoft.com/office/officeart/2005/8/layout/list1"/>
    <dgm:cxn modelId="{813D5930-7861-4002-8FB8-5373327977EC}" srcId="{D523F3B6-CC80-47EF-AEDD-F22EE8208DE1}" destId="{A39D472E-6953-4608-B4D7-2715A55991B3}" srcOrd="0" destOrd="0" parTransId="{8F566C5A-397F-4A90-9670-38479AE5C5D6}" sibTransId="{ADF9C3C5-797C-484B-8C65-818030495946}"/>
    <dgm:cxn modelId="{EF234098-2E18-42E7-B173-0191210BBD1C}" srcId="{89A456C4-54BC-4E14-A820-5C65BAA8C9B7}" destId="{EEA6F5D1-82AC-4439-A6D6-E7F9702EBDC7}" srcOrd="0" destOrd="0" parTransId="{F9636AB8-0B96-4BCF-A313-22FB3F49B7B7}" sibTransId="{E7E0A8A6-59F0-4534-830B-EE9972F846AD}"/>
    <dgm:cxn modelId="{6312EE89-BD43-4CE6-8C56-F3646ACFC4BC}" type="presOf" srcId="{20E17FBF-1E9E-4C53-B765-7616BDB6B097}" destId="{423B810A-901D-42CC-8D0E-48E22598471B}" srcOrd="0" destOrd="0" presId="urn:microsoft.com/office/officeart/2005/8/layout/list1"/>
    <dgm:cxn modelId="{89CF21DB-D7C5-4F9B-9A03-07C54F7F4903}" srcId="{A2998145-3209-4E57-B917-CE466AC9FB3D}" destId="{089C2FF7-F417-4891-93FA-A26C552B8C67}" srcOrd="1" destOrd="0" parTransId="{4B991FA8-CAFF-4DD2-936A-9C3520EF1D40}" sibTransId="{8C7548EB-64CF-4C18-9DA0-76D3B4B1E5B3}"/>
    <dgm:cxn modelId="{E5DDC7CD-7872-4B90-A108-878686FB8C88}" srcId="{A2998145-3209-4E57-B917-CE466AC9FB3D}" destId="{D523F3B6-CC80-47EF-AEDD-F22EE8208DE1}" srcOrd="3" destOrd="0" parTransId="{860A97EC-F095-4023-9A96-95D583605635}" sibTransId="{2944DE35-33E6-48F6-8033-D9FCB0C05B8C}"/>
    <dgm:cxn modelId="{CD0D360E-22E9-4360-9781-EA0AE5789AEF}" type="presOf" srcId="{089C2FF7-F417-4891-93FA-A26C552B8C67}" destId="{E9B63F99-9353-44B3-B56E-D6B7928ABEEF}" srcOrd="0" destOrd="0" presId="urn:microsoft.com/office/officeart/2005/8/layout/list1"/>
    <dgm:cxn modelId="{DAE49EB7-A8AF-4952-89E9-DEF494D6C33F}" type="presOf" srcId="{A2998145-3209-4E57-B917-CE466AC9FB3D}" destId="{7778D6DA-8A9D-489D-B7D8-39095CE00C16}" srcOrd="0" destOrd="0" presId="urn:microsoft.com/office/officeart/2005/8/layout/list1"/>
    <dgm:cxn modelId="{20F70D23-B98A-48E3-B1BB-E9CD2A2EB08A}" type="presParOf" srcId="{7778D6DA-8A9D-489D-B7D8-39095CE00C16}" destId="{54EEB003-85D7-48EE-AFA1-53C216EC09B1}" srcOrd="0" destOrd="0" presId="urn:microsoft.com/office/officeart/2005/8/layout/list1"/>
    <dgm:cxn modelId="{EA97AEBC-F1F9-4FB7-8F36-601223D55656}" type="presParOf" srcId="{54EEB003-85D7-48EE-AFA1-53C216EC09B1}" destId="{423B810A-901D-42CC-8D0E-48E22598471B}" srcOrd="0" destOrd="0" presId="urn:microsoft.com/office/officeart/2005/8/layout/list1"/>
    <dgm:cxn modelId="{8BFDFE55-E99A-42A3-8096-EECEA8DAF6F8}" type="presParOf" srcId="{54EEB003-85D7-48EE-AFA1-53C216EC09B1}" destId="{DB0B799B-BD2C-42CD-A318-4353FD2BAF73}" srcOrd="1" destOrd="0" presId="urn:microsoft.com/office/officeart/2005/8/layout/list1"/>
    <dgm:cxn modelId="{1ECFBE46-0422-41E4-9374-F263B1C9B71E}" type="presParOf" srcId="{7778D6DA-8A9D-489D-B7D8-39095CE00C16}" destId="{D4E45282-9670-476E-9354-03240487357C}" srcOrd="1" destOrd="0" presId="urn:microsoft.com/office/officeart/2005/8/layout/list1"/>
    <dgm:cxn modelId="{DAE2CAFD-EB67-4D71-A591-CEEC89F13DEB}" type="presParOf" srcId="{7778D6DA-8A9D-489D-B7D8-39095CE00C16}" destId="{55E0749A-4757-4FCC-967E-903FA4DA6E97}" srcOrd="2" destOrd="0" presId="urn:microsoft.com/office/officeart/2005/8/layout/list1"/>
    <dgm:cxn modelId="{982EC476-B81C-4F78-BEA6-2D200BA26B71}" type="presParOf" srcId="{7778D6DA-8A9D-489D-B7D8-39095CE00C16}" destId="{12644831-2E06-40FC-AE49-0BB4B815E13D}" srcOrd="3" destOrd="0" presId="urn:microsoft.com/office/officeart/2005/8/layout/list1"/>
    <dgm:cxn modelId="{BF762AC4-058F-4D90-8C59-CAE1108DCB67}" type="presParOf" srcId="{7778D6DA-8A9D-489D-B7D8-39095CE00C16}" destId="{CA6ED710-5A1E-4738-ADC8-333E24DF35B1}" srcOrd="4" destOrd="0" presId="urn:microsoft.com/office/officeart/2005/8/layout/list1"/>
    <dgm:cxn modelId="{5AF022B5-C006-40E7-95D8-6CC0EAFD404D}" type="presParOf" srcId="{CA6ED710-5A1E-4738-ADC8-333E24DF35B1}" destId="{E9B63F99-9353-44B3-B56E-D6B7928ABEEF}" srcOrd="0" destOrd="0" presId="urn:microsoft.com/office/officeart/2005/8/layout/list1"/>
    <dgm:cxn modelId="{907B6F30-F208-4452-82B4-282CBB96F4A3}" type="presParOf" srcId="{CA6ED710-5A1E-4738-ADC8-333E24DF35B1}" destId="{3C93DF4D-71B2-40B1-AA04-070587D20279}" srcOrd="1" destOrd="0" presId="urn:microsoft.com/office/officeart/2005/8/layout/list1"/>
    <dgm:cxn modelId="{ADE8CD96-CFAF-4FD3-8B56-236D35970787}" type="presParOf" srcId="{7778D6DA-8A9D-489D-B7D8-39095CE00C16}" destId="{46E25425-094D-4DC7-AAFC-6571FC8664EB}" srcOrd="5" destOrd="0" presId="urn:microsoft.com/office/officeart/2005/8/layout/list1"/>
    <dgm:cxn modelId="{A1997016-7131-42A3-AB82-57BF75303929}" type="presParOf" srcId="{7778D6DA-8A9D-489D-B7D8-39095CE00C16}" destId="{10A0205A-1EA2-44FA-86E9-26582A99BF18}" srcOrd="6" destOrd="0" presId="urn:microsoft.com/office/officeart/2005/8/layout/list1"/>
    <dgm:cxn modelId="{86281E35-52B2-4D95-B173-9E64B73054F3}" type="presParOf" srcId="{7778D6DA-8A9D-489D-B7D8-39095CE00C16}" destId="{318DA45F-EC1A-4D3C-8974-18B7B76A203B}" srcOrd="7" destOrd="0" presId="urn:microsoft.com/office/officeart/2005/8/layout/list1"/>
    <dgm:cxn modelId="{DEA16701-F8DE-44D8-9136-F5C2294C8BB5}" type="presParOf" srcId="{7778D6DA-8A9D-489D-B7D8-39095CE00C16}" destId="{29FAA470-6AA8-445C-B6C3-800ACC336D9E}" srcOrd="8" destOrd="0" presId="urn:microsoft.com/office/officeart/2005/8/layout/list1"/>
    <dgm:cxn modelId="{55F14AFF-AA50-4DF0-82F3-8EC3F3EE2697}" type="presParOf" srcId="{29FAA470-6AA8-445C-B6C3-800ACC336D9E}" destId="{93982243-6FED-4CE0-9C97-14AB4A9E64DF}" srcOrd="0" destOrd="0" presId="urn:microsoft.com/office/officeart/2005/8/layout/list1"/>
    <dgm:cxn modelId="{4B53AA89-93C8-4D24-B9CC-0E7C42D86B03}" type="presParOf" srcId="{29FAA470-6AA8-445C-B6C3-800ACC336D9E}" destId="{D76FC414-5F9F-4AD8-925F-31BE084660C9}" srcOrd="1" destOrd="0" presId="urn:microsoft.com/office/officeart/2005/8/layout/list1"/>
    <dgm:cxn modelId="{AD9ED11B-0B25-4564-8312-417EB6FB1BA1}" type="presParOf" srcId="{7778D6DA-8A9D-489D-B7D8-39095CE00C16}" destId="{F73A7462-A937-481B-ADEE-189F00DA9362}" srcOrd="9" destOrd="0" presId="urn:microsoft.com/office/officeart/2005/8/layout/list1"/>
    <dgm:cxn modelId="{DEE96A44-8C6B-4BE6-85CE-85AFE8795115}" type="presParOf" srcId="{7778D6DA-8A9D-489D-B7D8-39095CE00C16}" destId="{F89DE0E0-6F70-45F0-B4FE-A18BC133FE17}" srcOrd="10" destOrd="0" presId="urn:microsoft.com/office/officeart/2005/8/layout/list1"/>
    <dgm:cxn modelId="{D284E487-BEF2-4FA2-A698-ECD207BDEE5C}" type="presParOf" srcId="{7778D6DA-8A9D-489D-B7D8-39095CE00C16}" destId="{D436D947-39A4-4546-B2CD-714DEAAC968A}" srcOrd="11" destOrd="0" presId="urn:microsoft.com/office/officeart/2005/8/layout/list1"/>
    <dgm:cxn modelId="{B3B1E893-40C6-4324-BDA9-CF310240EFF4}" type="presParOf" srcId="{7778D6DA-8A9D-489D-B7D8-39095CE00C16}" destId="{5E42FF4D-BEA5-42CC-8DCC-758071A63A36}" srcOrd="12" destOrd="0" presId="urn:microsoft.com/office/officeart/2005/8/layout/list1"/>
    <dgm:cxn modelId="{EB2E2D55-62CD-4DD4-8A9D-7DBDEEBEE699}" type="presParOf" srcId="{5E42FF4D-BEA5-42CC-8DCC-758071A63A36}" destId="{10BE07D0-0A32-4FE6-8B80-BC1B3B6A1B88}" srcOrd="0" destOrd="0" presId="urn:microsoft.com/office/officeart/2005/8/layout/list1"/>
    <dgm:cxn modelId="{0352A257-C0F9-412E-9060-7DA73BC55C2B}" type="presParOf" srcId="{5E42FF4D-BEA5-42CC-8DCC-758071A63A36}" destId="{79724D0B-B126-4757-B5E5-ED31E2656AF9}" srcOrd="1" destOrd="0" presId="urn:microsoft.com/office/officeart/2005/8/layout/list1"/>
    <dgm:cxn modelId="{EA424B04-A719-49B8-B8B2-61B4DEC47D5E}" type="presParOf" srcId="{7778D6DA-8A9D-489D-B7D8-39095CE00C16}" destId="{FBE65A9F-B1DA-487F-863B-16F9F8EBAAD3}" srcOrd="13" destOrd="0" presId="urn:microsoft.com/office/officeart/2005/8/layout/list1"/>
    <dgm:cxn modelId="{0F6C796D-B803-4860-B6B3-3C9D0CA993D3}" type="presParOf" srcId="{7778D6DA-8A9D-489D-B7D8-39095CE00C16}" destId="{5A83CC16-35B7-4A1C-B22E-925AEF4EF7B1}" srcOrd="14" destOrd="0" presId="urn:microsoft.com/office/officeart/2005/8/layout/list1"/>
    <dgm:cxn modelId="{DBA53C02-9C60-491B-9658-BFE54BF46D8C}" type="presParOf" srcId="{7778D6DA-8A9D-489D-B7D8-39095CE00C16}" destId="{929B4E8D-1D1E-44D7-8F21-27645AB83631}" srcOrd="15" destOrd="0" presId="urn:microsoft.com/office/officeart/2005/8/layout/list1"/>
    <dgm:cxn modelId="{7539A257-8A93-4372-9D6D-16AE26FAFA2F}" type="presParOf" srcId="{7778D6DA-8A9D-489D-B7D8-39095CE00C16}" destId="{C106F6AC-EEB4-4B4B-8A8D-EA457919F4B2}" srcOrd="16" destOrd="0" presId="urn:microsoft.com/office/officeart/2005/8/layout/list1"/>
    <dgm:cxn modelId="{E6C35D18-6D41-464F-A5BD-AABF3129CE27}" type="presParOf" srcId="{C106F6AC-EEB4-4B4B-8A8D-EA457919F4B2}" destId="{5D3CE711-8F8F-4D55-BEB8-1E46A07AD780}" srcOrd="0" destOrd="0" presId="urn:microsoft.com/office/officeart/2005/8/layout/list1"/>
    <dgm:cxn modelId="{99AB6D27-2F3C-498F-A949-73EA958F8EE3}" type="presParOf" srcId="{C106F6AC-EEB4-4B4B-8A8D-EA457919F4B2}" destId="{CBDDF0A5-A3D5-49DE-8321-33ED45FDA1FD}" srcOrd="1" destOrd="0" presId="urn:microsoft.com/office/officeart/2005/8/layout/list1"/>
    <dgm:cxn modelId="{0567DA67-3069-4E44-935B-718C595B9DC5}" type="presParOf" srcId="{7778D6DA-8A9D-489D-B7D8-39095CE00C16}" destId="{99C0AE42-AF0C-4B28-8048-D80E949B5795}" srcOrd="17" destOrd="0" presId="urn:microsoft.com/office/officeart/2005/8/layout/list1"/>
    <dgm:cxn modelId="{269E5FDF-9A1E-4925-84A0-DAB6D73688DA}" type="presParOf" srcId="{7778D6DA-8A9D-489D-B7D8-39095CE00C16}" destId="{7487E2D6-6797-4386-AB09-8783E6B41C5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0749A-4757-4FCC-967E-903FA4DA6E97}">
      <dsp:nvSpPr>
        <dsp:cNvPr id="0" name=""/>
        <dsp:cNvSpPr/>
      </dsp:nvSpPr>
      <dsp:spPr>
        <a:xfrm>
          <a:off x="0" y="296093"/>
          <a:ext cx="806933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B799B-BD2C-42CD-A318-4353FD2BAF73}">
      <dsp:nvSpPr>
        <dsp:cNvPr id="0" name=""/>
        <dsp:cNvSpPr/>
      </dsp:nvSpPr>
      <dsp:spPr>
        <a:xfrm>
          <a:off x="403466" y="30413"/>
          <a:ext cx="564853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01" tIns="0" rIns="2135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</a:t>
          </a: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Запустить программу 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endParaRPr lang="ru-RU" sz="2000" kern="1200" dirty="0"/>
        </a:p>
      </dsp:txBody>
      <dsp:txXfrm>
        <a:off x="429405" y="56352"/>
        <a:ext cx="5596657" cy="479482"/>
      </dsp:txXfrm>
    </dsp:sp>
    <dsp:sp modelId="{10A0205A-1EA2-44FA-86E9-26582A99BF18}">
      <dsp:nvSpPr>
        <dsp:cNvPr id="0" name=""/>
        <dsp:cNvSpPr/>
      </dsp:nvSpPr>
      <dsp:spPr>
        <a:xfrm>
          <a:off x="0" y="1112573"/>
          <a:ext cx="806933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3DF4D-71B2-40B1-AA04-070587D20279}">
      <dsp:nvSpPr>
        <dsp:cNvPr id="0" name=""/>
        <dsp:cNvSpPr/>
      </dsp:nvSpPr>
      <dsp:spPr>
        <a:xfrm>
          <a:off x="403466" y="846893"/>
          <a:ext cx="564853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01" tIns="0" rIns="2135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2) </a:t>
          </a: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Создать</a:t>
          </a:r>
          <a:r>
            <a:rPr lang="ru-RU" sz="20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новую базу данных</a:t>
          </a:r>
          <a:endParaRPr lang="ru-RU" sz="2000" kern="1200" dirty="0"/>
        </a:p>
      </dsp:txBody>
      <dsp:txXfrm>
        <a:off x="429405" y="872832"/>
        <a:ext cx="5596657" cy="479482"/>
      </dsp:txXfrm>
    </dsp:sp>
    <dsp:sp modelId="{F89DE0E0-6F70-45F0-B4FE-A18BC133FE17}">
      <dsp:nvSpPr>
        <dsp:cNvPr id="0" name=""/>
        <dsp:cNvSpPr/>
      </dsp:nvSpPr>
      <dsp:spPr>
        <a:xfrm>
          <a:off x="0" y="1929054"/>
          <a:ext cx="8069337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270" tIns="374904" rIns="62627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указать</a:t>
          </a:r>
          <a:r>
            <a:rPr lang="ru-RU" sz="20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путь сохранения и имя файла</a:t>
          </a:r>
          <a:endParaRPr lang="ru-RU" sz="2000" kern="1200" dirty="0"/>
        </a:p>
      </dsp:txBody>
      <dsp:txXfrm>
        <a:off x="0" y="1929054"/>
        <a:ext cx="8069337" cy="807975"/>
      </dsp:txXfrm>
    </dsp:sp>
    <dsp:sp modelId="{D76FC414-5F9F-4AD8-925F-31BE084660C9}">
      <dsp:nvSpPr>
        <dsp:cNvPr id="0" name=""/>
        <dsp:cNvSpPr/>
      </dsp:nvSpPr>
      <dsp:spPr>
        <a:xfrm>
          <a:off x="403466" y="1663374"/>
          <a:ext cx="564853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01" tIns="0" rIns="2135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3) </a:t>
          </a: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Зарегистрировать БД:</a:t>
          </a:r>
          <a:endParaRPr lang="ru-RU" sz="2000" kern="1200" dirty="0"/>
        </a:p>
      </dsp:txBody>
      <dsp:txXfrm>
        <a:off x="429405" y="1689313"/>
        <a:ext cx="5596657" cy="479482"/>
      </dsp:txXfrm>
    </dsp:sp>
    <dsp:sp modelId="{5A83CC16-35B7-4A1C-B22E-925AEF4EF7B1}">
      <dsp:nvSpPr>
        <dsp:cNvPr id="0" name=""/>
        <dsp:cNvSpPr/>
      </dsp:nvSpPr>
      <dsp:spPr>
        <a:xfrm>
          <a:off x="0" y="3099909"/>
          <a:ext cx="8069337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270" tIns="374904" rIns="62627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указать имена и типы полей</a:t>
          </a:r>
          <a:endParaRPr lang="ru-RU" sz="2000" kern="1200" dirty="0"/>
        </a:p>
      </dsp:txBody>
      <dsp:txXfrm>
        <a:off x="0" y="3099909"/>
        <a:ext cx="8069337" cy="807975"/>
      </dsp:txXfrm>
    </dsp:sp>
    <dsp:sp modelId="{79724D0B-B126-4757-B5E5-ED31E2656AF9}">
      <dsp:nvSpPr>
        <dsp:cNvPr id="0" name=""/>
        <dsp:cNvSpPr/>
      </dsp:nvSpPr>
      <dsp:spPr>
        <a:xfrm>
          <a:off x="403466" y="2834229"/>
          <a:ext cx="564853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01" tIns="0" rIns="2135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4) </a:t>
          </a: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Описать структуру таблицы:</a:t>
          </a:r>
          <a:endParaRPr lang="ru-RU" sz="2000" kern="1200" dirty="0"/>
        </a:p>
      </dsp:txBody>
      <dsp:txXfrm>
        <a:off x="429405" y="2860168"/>
        <a:ext cx="5596657" cy="479482"/>
      </dsp:txXfrm>
    </dsp:sp>
    <dsp:sp modelId="{7487E2D6-6797-4386-AB09-8783E6B41C55}">
      <dsp:nvSpPr>
        <dsp:cNvPr id="0" name=""/>
        <dsp:cNvSpPr/>
      </dsp:nvSpPr>
      <dsp:spPr>
        <a:xfrm>
          <a:off x="0" y="4270764"/>
          <a:ext cx="806933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DF0A5-A3D5-49DE-8321-33ED45FDA1FD}">
      <dsp:nvSpPr>
        <dsp:cNvPr id="0" name=""/>
        <dsp:cNvSpPr/>
      </dsp:nvSpPr>
      <dsp:spPr>
        <a:xfrm>
          <a:off x="403466" y="4005084"/>
          <a:ext cx="564853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01" tIns="0" rIns="2135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5) </a:t>
          </a: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Ввести данные в таблицу</a:t>
          </a:r>
          <a:endParaRPr lang="ru-RU" sz="2000" kern="1200" dirty="0"/>
        </a:p>
      </dsp:txBody>
      <dsp:txXfrm>
        <a:off x="429405" y="4031023"/>
        <a:ext cx="5596657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431ED7-B230-472E-9C5C-628352C69375}" type="datetimeFigureOut">
              <a:rPr lang="ru-RU"/>
              <a:pPr>
                <a:defRPr/>
              </a:pPr>
              <a:t>сб 15.10.22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830F09D-F792-4511-816A-3DED5BC45E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5B6F-E2A3-474F-AAED-8676A531EC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99726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4B2E1-5BFC-482B-9963-BC383C6C0E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964384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8E4F7-CF74-4854-AA7D-743AF2A357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98131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AA5F-5A18-4036-A7F8-B4493A445B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74656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D3446-0919-43E6-B8D3-484F62A0F1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424087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EE1D-241F-4994-BE17-FF49746F0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21726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56735-6A5A-439E-9B56-8125078922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771037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084C2-F6B5-4A35-B0DF-441883F5A1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080960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49E071-D334-41EC-B2EF-BA5BED2130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chemeClr val="bg1"/>
                </a:solidFill>
              </a:rPr>
              <a:t>Высказывание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24300" y="1052513"/>
            <a:ext cx="50403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«Не в количестве знаний заключается образование, а в полном понимании и искусном применении всего того, что знаешь»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pic>
        <p:nvPicPr>
          <p:cNvPr id="3077" name="Picture 5" descr="https://images.fineartamerica.com/images-medium-large-5/portrait-of-georg-wilhelm-friedrich-hegel-fw-boll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952328" cy="3834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Прямоугольник 2"/>
          <p:cNvSpPr>
            <a:spLocks noChangeArrowheads="1"/>
          </p:cNvSpPr>
          <p:nvPr/>
        </p:nvSpPr>
        <p:spPr bwMode="auto">
          <a:xfrm>
            <a:off x="4610100" y="4149725"/>
            <a:ext cx="435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2400" i="1">
                <a:latin typeface="Arial" panose="020B0604020202020204" pitchFamily="34" charset="0"/>
                <a:cs typeface="Times New Roman" panose="02020603050405020304" pitchFamily="18" charset="0"/>
              </a:rPr>
              <a:t>Фридрих Гегель (1770-1831)</a:t>
            </a:r>
          </a:p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2400" i="1">
                <a:latin typeface="Arial" panose="020B0604020202020204" pitchFamily="34" charset="0"/>
                <a:cs typeface="Times New Roman" panose="02020603050405020304" pitchFamily="18" charset="0"/>
              </a:rPr>
              <a:t>немецкий философ</a:t>
            </a:r>
            <a:endParaRPr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8293422" cy="14549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базами </a:t>
            </a:r>
            <a:r>
              <a:rPr lang="ru-RU" sz="21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ru-RU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(СУБД</a:t>
            </a:r>
            <a:r>
              <a:rPr lang="ru-RU" sz="21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endParaRPr lang="ru-RU" sz="2133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lnSpc>
                <a:spcPts val="2933"/>
              </a:lnSpc>
            </a:pPr>
            <a:r>
              <a:rPr lang="ru-RU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обеспечение, </a:t>
            </a:r>
            <a:r>
              <a:rPr lang="ru-RU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 </a:t>
            </a:r>
            <a:r>
              <a:rPr lang="ru-RU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предназначено для создания, хранения и обработки баз данных.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85" y="2204864"/>
            <a:ext cx="4264156" cy="35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899591" y="188913"/>
            <a:ext cx="78475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</a:rPr>
              <a:t>Задание Департамента недропользования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</a:rPr>
              <a:t>и природных ресурсов ХМАО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538163" y="1227138"/>
            <a:ext cx="820896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Оператору базы данных внести сведения </a:t>
            </a:r>
            <a:r>
              <a:rPr lang="ru-RU" altLang="ru-RU" sz="2000" dirty="0" smtClean="0">
                <a:latin typeface="Arial" panose="020B0604020202020204" pitchFamily="34" charset="0"/>
              </a:rPr>
              <a:t>о </a:t>
            </a:r>
            <a:r>
              <a:rPr lang="ru-RU" altLang="ru-RU" sz="2000" dirty="0" smtClean="0">
                <a:latin typeface="Arial" panose="020B0604020202020204" pitchFamily="34" charset="0"/>
              </a:rPr>
              <a:t>речной сети </a:t>
            </a:r>
            <a:r>
              <a:rPr lang="ru-RU" altLang="ru-RU" sz="2000" dirty="0" smtClean="0">
                <a:latin typeface="Arial" panose="020B0604020202020204" pitchFamily="34" charset="0"/>
              </a:rPr>
              <a:t>ХМАО со следующим техническим заданием:</a:t>
            </a: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структура БД: Реки </a:t>
            </a:r>
            <a:r>
              <a:rPr lang="ru-RU" altLang="ru-RU" sz="2000" dirty="0" smtClean="0">
                <a:latin typeface="Arial" panose="020B0604020202020204" pitchFamily="34" charset="0"/>
              </a:rPr>
              <a:t>ХМАО </a:t>
            </a:r>
            <a:r>
              <a:rPr lang="ru-RU" altLang="ru-RU" sz="2000" dirty="0" smtClean="0">
                <a:latin typeface="Arial" panose="020B0604020202020204" pitchFamily="34" charset="0"/>
              </a:rPr>
              <a:t>(Код, Название</a:t>
            </a:r>
            <a:r>
              <a:rPr lang="ru-RU" altLang="ru-RU" sz="2000" dirty="0" smtClean="0">
                <a:latin typeface="Arial" panose="020B0604020202020204" pitchFamily="34" charset="0"/>
              </a:rPr>
              <a:t>, </a:t>
            </a:r>
            <a:r>
              <a:rPr lang="ru-RU" altLang="ru-RU" sz="2000" dirty="0" smtClean="0">
                <a:latin typeface="Arial" panose="020B0604020202020204" pitchFamily="34" charset="0"/>
              </a:rPr>
              <a:t>Длина, Бассейн, Район, Устье)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внести информацию о реках ХМАО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отсортировать названия рек по возрастанию</a:t>
            </a:r>
            <a:endParaRPr lang="en-US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отсортировать длину рек по убыванию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Как Вы сможете выполнить данное задание средствами </a:t>
            </a:r>
            <a:r>
              <a:rPr lang="en-US" altLang="ru-RU" sz="2000" dirty="0" smtClean="0">
                <a:latin typeface="Arial" panose="020B0604020202020204" pitchFamily="34" charset="0"/>
              </a:rPr>
              <a:t>MS Access</a:t>
            </a:r>
            <a:r>
              <a:rPr lang="ru-RU" altLang="ru-RU" sz="2000" dirty="0" smtClean="0">
                <a:latin typeface="Arial" panose="020B0604020202020204" pitchFamily="34" charset="0"/>
              </a:rPr>
              <a:t>?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</a:pPr>
            <a:endParaRPr lang="ru-RU" altLang="ru-RU" sz="2000" baseline="30000" dirty="0" smtClean="0">
              <a:latin typeface="Arial" panose="020B0604020202020204" pitchFamily="34" charset="0"/>
            </a:endParaRPr>
          </a:p>
        </p:txBody>
      </p:sp>
      <p:pic>
        <p:nvPicPr>
          <p:cNvPr id="8199" name="Picture 7" descr="Управление регулирования водопользования (ул. Студенческая, д.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5" y="23743"/>
            <a:ext cx="11334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9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/>
          </p:cNvSpPr>
          <p:nvPr/>
        </p:nvSpPr>
        <p:spPr bwMode="auto">
          <a:xfrm>
            <a:off x="611188" y="188913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Задание 1. Работа </a:t>
            </a:r>
            <a:r>
              <a:rPr lang="ru-RU" altLang="ru-RU" b="1" dirty="0">
                <a:solidFill>
                  <a:schemeClr val="tx2"/>
                </a:solidFill>
              </a:rPr>
              <a:t>в группах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9750" y="981075"/>
            <a:ext cx="8351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latin typeface="Arial" panose="020B0604020202020204" pitchFamily="34" charset="0"/>
              </a:rPr>
              <a:t>1 группа – </a:t>
            </a:r>
            <a:r>
              <a:rPr lang="ru-RU" altLang="ru-RU" sz="2200" dirty="0" smtClean="0">
                <a:latin typeface="Arial" panose="020B0604020202020204" pitchFamily="34" charset="0"/>
              </a:rPr>
              <a:t>определение элементов интерфейса СУБД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39750" y="1606322"/>
            <a:ext cx="8351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latin typeface="Arial" panose="020B0604020202020204" pitchFamily="34" charset="0"/>
              </a:rPr>
              <a:t>2 группа – </a:t>
            </a:r>
            <a:r>
              <a:rPr lang="ru-RU" altLang="ru-RU" sz="2200" dirty="0">
                <a:latin typeface="Arial" panose="020B0604020202020204" pitchFamily="34" charset="0"/>
              </a:rPr>
              <a:t>определение </a:t>
            </a:r>
            <a:r>
              <a:rPr lang="ru-RU" altLang="ru-RU" sz="2200" dirty="0" smtClean="0">
                <a:latin typeface="Arial" panose="020B0604020202020204" pitchFamily="34" charset="0"/>
              </a:rPr>
              <a:t>основных объектов СУБД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9750" y="2205038"/>
            <a:ext cx="8351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latin typeface="Arial" panose="020B0604020202020204" pitchFamily="34" charset="0"/>
              </a:rPr>
              <a:t>3 группа – </a:t>
            </a:r>
            <a:r>
              <a:rPr lang="ru-RU" altLang="ru-RU" sz="2200" dirty="0">
                <a:latin typeface="Arial" panose="020B0604020202020204" pitchFamily="34" charset="0"/>
              </a:rPr>
              <a:t>определение этапов создания </a:t>
            </a:r>
            <a:r>
              <a:rPr lang="ru-RU" altLang="ru-RU" sz="2200" dirty="0" smtClean="0">
                <a:latin typeface="Arial" panose="020B0604020202020204" pitchFamily="34" charset="0"/>
              </a:rPr>
              <a:t>СУБД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5273" y="3068960"/>
            <a:ext cx="275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учебник: §1.6 (стр.42)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/>
          </p:cNvSpPr>
          <p:nvPr/>
        </p:nvSpPr>
        <p:spPr bwMode="auto">
          <a:xfrm>
            <a:off x="611188" y="116632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Выступления групп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76908" y="692696"/>
            <a:ext cx="8351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latin typeface="Arial" panose="020B0604020202020204" pitchFamily="34" charset="0"/>
              </a:rPr>
              <a:t>1 группа – </a:t>
            </a:r>
            <a:r>
              <a:rPr lang="ru-RU" altLang="ru-RU" sz="2200" dirty="0" smtClean="0">
                <a:latin typeface="Arial" panose="020B0604020202020204" pitchFamily="34" charset="0"/>
              </a:rPr>
              <a:t>определение элементов интерфейса СУБД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pic>
        <p:nvPicPr>
          <p:cNvPr id="2" name="Рисунок 1" descr="Access - Database1 : база данных- C:\Users\User\Documents\Database1.accdb (Формат файлов Access 2007–2016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2" y="1195388"/>
            <a:ext cx="6689699" cy="4208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1775" y="5635828"/>
            <a:ext cx="18509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dirty="0" smtClean="0"/>
              <a:t>строка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40047" y="5635828"/>
            <a:ext cx="14444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dirty="0" smtClean="0"/>
              <a:t>строка меню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5635828"/>
            <a:ext cx="23022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dirty="0" smtClean="0"/>
              <a:t>панель инструментов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6237312"/>
            <a:ext cx="18090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dirty="0" smtClean="0"/>
              <a:t>рабочая область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6237312"/>
            <a:ext cx="18762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dirty="0" smtClean="0"/>
              <a:t>строка состояния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1195388"/>
            <a:ext cx="5472608" cy="21738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3" idx="0"/>
          </p:cNvCxnSpPr>
          <p:nvPr/>
        </p:nvCxnSpPr>
        <p:spPr>
          <a:xfrm flipV="1">
            <a:off x="2317253" y="1412776"/>
            <a:ext cx="382539" cy="4223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484477" y="1427540"/>
            <a:ext cx="5895835" cy="21738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8" idx="0"/>
            <a:endCxn id="16" idx="2"/>
          </p:cNvCxnSpPr>
          <p:nvPr/>
        </p:nvCxnSpPr>
        <p:spPr>
          <a:xfrm flipH="1" flipV="1">
            <a:off x="4432395" y="1644928"/>
            <a:ext cx="129869" cy="3990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484477" y="1658840"/>
            <a:ext cx="5472608" cy="587571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9" idx="0"/>
          </p:cNvCxnSpPr>
          <p:nvPr/>
        </p:nvCxnSpPr>
        <p:spPr>
          <a:xfrm flipH="1" flipV="1">
            <a:off x="5940152" y="2246411"/>
            <a:ext cx="863117" cy="3389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109341" y="2420888"/>
            <a:ext cx="5002060" cy="262736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10" idx="0"/>
          </p:cNvCxnSpPr>
          <p:nvPr/>
        </p:nvCxnSpPr>
        <p:spPr>
          <a:xfrm flipV="1">
            <a:off x="3316271" y="5048256"/>
            <a:ext cx="247617" cy="1189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423832" y="5201052"/>
            <a:ext cx="5472608" cy="21738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5436097" y="5417588"/>
            <a:ext cx="28861" cy="8049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2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4" grpId="0" animBg="1"/>
      <p:bldP spid="16" grpId="0" animBg="1"/>
      <p:bldP spid="20" grpId="0" animBg="1"/>
      <p:bldP spid="25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/>
          </p:cNvSpPr>
          <p:nvPr/>
        </p:nvSpPr>
        <p:spPr bwMode="auto">
          <a:xfrm>
            <a:off x="611188" y="116632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b="1" dirty="0">
                <a:solidFill>
                  <a:schemeClr val="tx2"/>
                </a:solidFill>
              </a:rPr>
              <a:t>Выступления </a:t>
            </a:r>
            <a:r>
              <a:rPr lang="ru-RU" altLang="ru-RU" b="1" dirty="0" smtClean="0">
                <a:solidFill>
                  <a:schemeClr val="tx2"/>
                </a:solidFill>
              </a:rPr>
              <a:t>групп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73075" y="692894"/>
            <a:ext cx="8351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 smtClean="0">
                <a:latin typeface="Arial" panose="020B0604020202020204" pitchFamily="34" charset="0"/>
              </a:rPr>
              <a:t>2 </a:t>
            </a:r>
            <a:r>
              <a:rPr lang="ru-RU" altLang="ru-RU" sz="2200" b="1" i="1" dirty="0">
                <a:latin typeface="Arial" panose="020B0604020202020204" pitchFamily="34" charset="0"/>
              </a:rPr>
              <a:t>группа – </a:t>
            </a:r>
            <a:r>
              <a:rPr lang="ru-RU" altLang="ru-RU" sz="2200" dirty="0">
                <a:latin typeface="Arial" panose="020B0604020202020204" pitchFamily="34" charset="0"/>
              </a:rPr>
              <a:t>определение основных объектов СУБД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2339752" y="1397387"/>
            <a:ext cx="4800000" cy="792464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00" tIns="240000" rIns="240000" bIns="240000" rtlCol="0" anchor="ctr">
            <a:spAutoFit/>
          </a:bodyPr>
          <a:lstStyle/>
          <a:p>
            <a:pPr algn="ctr" defTabSz="914377"/>
            <a:r>
              <a:rPr lang="ru-RU" sz="2000" dirty="0">
                <a:solidFill>
                  <a:prstClr val="white"/>
                </a:solidFill>
              </a:rPr>
              <a:t>Объекты базы данных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71440" y="2939743"/>
            <a:ext cx="2240935" cy="8309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2000" dirty="0">
                <a:solidFill>
                  <a:prstClr val="black"/>
                </a:solidFill>
              </a:rPr>
              <a:t>Формы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7864" y="2945093"/>
            <a:ext cx="2035808" cy="8309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2000" dirty="0">
                <a:solidFill>
                  <a:prstClr val="black"/>
                </a:solidFill>
              </a:rPr>
              <a:t>Таблицы</a:t>
            </a:r>
          </a:p>
        </p:txBody>
      </p:sp>
      <p:cxnSp>
        <p:nvCxnSpPr>
          <p:cNvPr id="27" name="Прямая соединительная линия 26"/>
          <p:cNvCxnSpPr>
            <a:stCxn id="22" idx="1"/>
          </p:cNvCxnSpPr>
          <p:nvPr/>
        </p:nvCxnSpPr>
        <p:spPr>
          <a:xfrm flipH="1">
            <a:off x="1260914" y="1793619"/>
            <a:ext cx="1078838" cy="3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4" idx="0"/>
          </p:cNvCxnSpPr>
          <p:nvPr/>
        </p:nvCxnSpPr>
        <p:spPr>
          <a:xfrm>
            <a:off x="1260913" y="1797329"/>
            <a:ext cx="4855" cy="1147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2" idx="3"/>
          </p:cNvCxnSpPr>
          <p:nvPr/>
        </p:nvCxnSpPr>
        <p:spPr>
          <a:xfrm flipH="1">
            <a:off x="7139752" y="1791979"/>
            <a:ext cx="867320" cy="1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8007072" y="1789843"/>
            <a:ext cx="0" cy="1149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5536" y="3923580"/>
            <a:ext cx="2465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Хранение данных.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96312" y="2939743"/>
            <a:ext cx="2207712" cy="8309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2000" dirty="0">
                <a:solidFill>
                  <a:prstClr val="black"/>
                </a:solidFill>
              </a:rPr>
              <a:t>Запросы</a:t>
            </a:r>
          </a:p>
        </p:txBody>
      </p:sp>
      <p:cxnSp>
        <p:nvCxnSpPr>
          <p:cNvPr id="35" name="Прямая со стрелкой 34"/>
          <p:cNvCxnSpPr>
            <a:endCxn id="23" idx="0"/>
          </p:cNvCxnSpPr>
          <p:nvPr/>
        </p:nvCxnSpPr>
        <p:spPr>
          <a:xfrm flipH="1">
            <a:off x="3491908" y="2190800"/>
            <a:ext cx="98732" cy="748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015937" y="2939743"/>
            <a:ext cx="1982271" cy="8309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2000" dirty="0">
                <a:solidFill>
                  <a:prstClr val="black"/>
                </a:solidFill>
              </a:rPr>
              <a:t>Отчёты</a:t>
            </a:r>
          </a:p>
        </p:txBody>
      </p:sp>
      <p:cxnSp>
        <p:nvCxnSpPr>
          <p:cNvPr id="37" name="Прямая со стрелкой 36"/>
          <p:cNvCxnSpPr>
            <a:endCxn id="32" idx="0"/>
          </p:cNvCxnSpPr>
          <p:nvPr/>
        </p:nvCxnSpPr>
        <p:spPr>
          <a:xfrm>
            <a:off x="5684824" y="2198470"/>
            <a:ext cx="115344" cy="7412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64798" y="3911545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Для удобной работы пользователя при вводе, просмотре и редактировании данных в таблице.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77405" y="3911545"/>
            <a:ext cx="2126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Команды и их параметры, </a:t>
            </a:r>
            <a:endParaRPr lang="ru-RU" sz="1600" dirty="0" smtClean="0">
              <a:solidFill>
                <a:prstClr val="black"/>
              </a:solidFill>
            </a:endParaRPr>
          </a:p>
          <a:p>
            <a:pPr defTabSz="914377"/>
            <a:r>
              <a:rPr lang="ru-RU" sz="1600" dirty="0" smtClean="0">
                <a:solidFill>
                  <a:prstClr val="black"/>
                </a:solidFill>
              </a:rPr>
              <a:t>с </a:t>
            </a:r>
            <a:r>
              <a:rPr lang="ru-RU" sz="1600" dirty="0">
                <a:solidFill>
                  <a:prstClr val="black"/>
                </a:solidFill>
              </a:rPr>
              <a:t>которыми пользователь обращается к СУБД.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57149" y="3852461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Документы, которые формируются на основе таблиц и запросов.</a:t>
            </a:r>
          </a:p>
        </p:txBody>
      </p:sp>
    </p:spTree>
    <p:extLst>
      <p:ext uri="{BB962C8B-B14F-4D97-AF65-F5344CB8AC3E}">
        <p14:creationId xmlns:p14="http://schemas.microsoft.com/office/powerpoint/2010/main" val="413612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1" grpId="0"/>
      <p:bldP spid="32" grpId="0" animBg="1"/>
      <p:bldP spid="36" grpId="0" animBg="1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2730" y="1210777"/>
            <a:ext cx="8351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latin typeface="Arial" panose="020B0604020202020204" pitchFamily="34" charset="0"/>
              </a:rPr>
              <a:t>Этапы создания СУБД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4" name="Заголовок 2"/>
          <p:cNvSpPr>
            <a:spLocks/>
          </p:cNvSpPr>
          <p:nvPr/>
        </p:nvSpPr>
        <p:spPr bwMode="auto">
          <a:xfrm>
            <a:off x="611188" y="116632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</a:rPr>
              <a:t>Выступления групп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3075" y="692894"/>
            <a:ext cx="8351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 smtClean="0">
                <a:latin typeface="Arial" panose="020B0604020202020204" pitchFamily="34" charset="0"/>
              </a:rPr>
              <a:t>3 </a:t>
            </a:r>
            <a:r>
              <a:rPr lang="ru-RU" altLang="ru-RU" sz="2200" b="1" i="1" dirty="0">
                <a:latin typeface="Arial" panose="020B0604020202020204" pitchFamily="34" charset="0"/>
              </a:rPr>
              <a:t>группа – </a:t>
            </a:r>
            <a:r>
              <a:rPr lang="ru-RU" altLang="ru-RU" sz="2200" dirty="0">
                <a:latin typeface="Arial" panose="020B0604020202020204" pitchFamily="34" charset="0"/>
              </a:rPr>
              <a:t>определение этапов создания СУБД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3580841"/>
              </p:ext>
            </p:extLst>
          </p:nvPr>
        </p:nvGraphicFramePr>
        <p:xfrm>
          <a:off x="755576" y="1698557"/>
          <a:ext cx="8069337" cy="475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0B799B-BD2C-42CD-A318-4353FD2BA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B0B799B-BD2C-42CD-A318-4353FD2BA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E0749A-4757-4FCC-967E-903FA4DA6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5E0749A-4757-4FCC-967E-903FA4DA6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93DF4D-71B2-40B1-AA04-070587D20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3C93DF4D-71B2-40B1-AA04-070587D20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A0205A-1EA2-44FA-86E9-26582A99B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10A0205A-1EA2-44FA-86E9-26582A99B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FC414-5F9F-4AD8-925F-31BE08466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76FC414-5F9F-4AD8-925F-31BE08466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9DE0E0-6F70-45F0-B4FE-A18BC133F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F89DE0E0-6F70-45F0-B4FE-A18BC133F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724D0B-B126-4757-B5E5-ED31E2656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79724D0B-B126-4757-B5E5-ED31E2656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83CC16-35B7-4A1C-B22E-925AEF4E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5A83CC16-35B7-4A1C-B22E-925AEF4EF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F0A5-A3D5-49DE-8321-33ED45FDA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BDDF0A5-A3D5-49DE-8321-33ED45FDA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87E2D6-6797-4386-AB09-8783E6B41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487E2D6-6797-4386-AB09-8783E6B41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611188" y="50475"/>
            <a:ext cx="792125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</a:rPr>
              <a:t>Настольные СУБД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2"/>
          <p:cNvSpPr>
            <a:spLocks/>
          </p:cNvSpPr>
          <p:nvPr/>
        </p:nvSpPr>
        <p:spPr bwMode="auto">
          <a:xfrm>
            <a:off x="611188" y="2780928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</a:rPr>
              <a:t>Способы заполнения таблиц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843808" y="3504638"/>
            <a:ext cx="3816424" cy="812919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/>
            <a:r>
              <a:rPr lang="ru-RU" sz="2133" dirty="0">
                <a:solidFill>
                  <a:prstClr val="white"/>
                </a:solidFill>
              </a:rPr>
              <a:t>Способы заполнения таблиц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4694399"/>
            <a:ext cx="4032448" cy="1177185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2133" dirty="0">
                <a:solidFill>
                  <a:prstClr val="black"/>
                </a:solidFill>
              </a:rPr>
              <a:t>Создание формы для ввода информации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694399"/>
            <a:ext cx="4151928" cy="1177185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2133" dirty="0">
                <a:solidFill>
                  <a:prstClr val="black"/>
                </a:solidFill>
              </a:rPr>
              <a:t>Ввод данных непосредственно в таблицу</a:t>
            </a:r>
          </a:p>
        </p:txBody>
      </p:sp>
      <p:cxnSp>
        <p:nvCxnSpPr>
          <p:cNvPr id="16" name="Прямая соединительная линия 15"/>
          <p:cNvCxnSpPr>
            <a:stCxn id="12" idx="1"/>
          </p:cNvCxnSpPr>
          <p:nvPr/>
        </p:nvCxnSpPr>
        <p:spPr>
          <a:xfrm flipH="1">
            <a:off x="2068078" y="3911098"/>
            <a:ext cx="775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68078" y="3911097"/>
            <a:ext cx="0" cy="783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2" idx="3"/>
          </p:cNvCxnSpPr>
          <p:nvPr/>
        </p:nvCxnSpPr>
        <p:spPr>
          <a:xfrm flipH="1">
            <a:off x="6660232" y="3911097"/>
            <a:ext cx="775729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435961" y="3920108"/>
            <a:ext cx="18373" cy="774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490550"/>
            <a:ext cx="1120597" cy="11205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58183"/>
            <a:ext cx="1239570" cy="12395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15375" y="626737"/>
            <a:ext cx="349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Microsoft Office Access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8620" y="594079"/>
            <a:ext cx="3152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OpenOffice.org Base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4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22656 -0.0009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22656 0.0016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30" grpId="0"/>
      <p:bldP spid="30" grpId="1"/>
      <p:bldP spid="31" grpId="0"/>
      <p:bldP spid="3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611188" y="188913"/>
            <a:ext cx="8075612" cy="68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</a:rPr>
              <a:t>Задание 2. Описание структуры БД по техническому заданию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3001"/>
              </p:ext>
            </p:extLst>
          </p:nvPr>
        </p:nvGraphicFramePr>
        <p:xfrm>
          <a:off x="1600994" y="1412776"/>
          <a:ext cx="6096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913268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14323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Имя поля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Тип данных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9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01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3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24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79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22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29666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16016" y="1956184"/>
            <a:ext cx="1333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Счетчик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36505" y="2516072"/>
            <a:ext cx="15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Название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20683" y="4070440"/>
            <a:ext cx="1064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Район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6505" y="4575654"/>
            <a:ext cx="98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Устье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35970" y="3054142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Длина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35970" y="3541206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Бассейн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58838" y="2516072"/>
            <a:ext cx="23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Короткий текст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016" y="4070440"/>
            <a:ext cx="23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Короткий текст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58838" y="4575654"/>
            <a:ext cx="23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Короткий текст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58303" y="3054142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Числовой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58303" y="3541206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Числовой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138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611188" y="188913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</a:rPr>
              <a:t>Задание 3. Практическая работа на компьютере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338" y="957263"/>
            <a:ext cx="8351837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Создать БД с именем «Реки ХМАО»: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создать структуру таблицы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внести данные в БД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3002" y="3317593"/>
            <a:ext cx="6337076" cy="234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Проанализировать готовую БД: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отсортировать поле «Название» по возрастанию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на каком месте оказалась река «Малый </a:t>
            </a:r>
            <a:r>
              <a:rPr lang="ru-RU" altLang="ru-RU" sz="2000" dirty="0" err="1" smtClean="0">
                <a:latin typeface="Arial" panose="020B0604020202020204" pitchFamily="34" charset="0"/>
              </a:rPr>
              <a:t>Юган</a:t>
            </a:r>
            <a:r>
              <a:rPr lang="ru-RU" altLang="ru-RU" sz="2000" dirty="0" smtClean="0">
                <a:latin typeface="Arial" panose="020B0604020202020204" pitchFamily="34" charset="0"/>
              </a:rPr>
              <a:t>»?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</a:rPr>
              <a:t>отсортировать поле </a:t>
            </a:r>
            <a:r>
              <a:rPr lang="ru-RU" altLang="ru-RU" sz="2000" dirty="0" smtClean="0">
                <a:latin typeface="Arial" panose="020B0604020202020204" pitchFamily="34" charset="0"/>
              </a:rPr>
              <a:t>«Длина» </a:t>
            </a:r>
            <a:r>
              <a:rPr lang="ru-RU" altLang="ru-RU" sz="2000" dirty="0">
                <a:latin typeface="Arial" panose="020B0604020202020204" pitchFamily="34" charset="0"/>
              </a:rPr>
              <a:t>по </a:t>
            </a:r>
            <a:r>
              <a:rPr lang="ru-RU" altLang="ru-RU" sz="2000" dirty="0" smtClean="0">
                <a:latin typeface="Arial" panose="020B0604020202020204" pitchFamily="34" charset="0"/>
              </a:rPr>
              <a:t>убыванию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какая река самая короткая?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1186" y="4347733"/>
            <a:ext cx="31451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eaLnBrk="1" hangingPunct="1"/>
            <a:r>
              <a:rPr lang="ru-RU" altLang="ru-RU" sz="2000" b="1" dirty="0"/>
              <a:t>4</a:t>
            </a:r>
            <a:endParaRPr lang="ru-RU" alt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252860"/>
            <a:ext cx="138044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eaLnBrk="1" hangingPunct="1"/>
            <a:r>
              <a:rPr lang="ru-RU" altLang="ru-RU" sz="2000" b="1" dirty="0" err="1" smtClean="0"/>
              <a:t>Почекуйка</a:t>
            </a:r>
            <a:endParaRPr lang="ru-RU" altLang="ru-RU" sz="2000" b="1" dirty="0"/>
          </a:p>
        </p:txBody>
      </p:sp>
      <p:sp>
        <p:nvSpPr>
          <p:cNvPr id="7" name="Заголовок 2"/>
          <p:cNvSpPr>
            <a:spLocks/>
          </p:cNvSpPr>
          <p:nvPr/>
        </p:nvSpPr>
        <p:spPr bwMode="auto">
          <a:xfrm>
            <a:off x="672852" y="2588474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</a:rPr>
              <a:t>Задание 4. Практическая работа на компьютере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2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/>
          </p:cNvSpPr>
          <p:nvPr/>
        </p:nvSpPr>
        <p:spPr bwMode="auto">
          <a:xfrm>
            <a:off x="611188" y="188912"/>
            <a:ext cx="8075612" cy="71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</a:rPr>
              <a:t>Задание 5. Предложите свой вариант структуры БД «Реки ХМАО»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484" y="1634301"/>
            <a:ext cx="1428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solidFill>
                  <a:srgbClr val="111111"/>
                </a:solidFill>
                <a:effectLst/>
                <a:latin typeface="Montserrat"/>
              </a:rPr>
              <a:t>Тромъёган</a:t>
            </a:r>
            <a:endParaRPr lang="ru-RU" b="1" i="0" dirty="0">
              <a:solidFill>
                <a:srgbClr val="111111"/>
              </a:solidFill>
              <a:effectLst/>
              <a:latin typeface="Montserra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53283"/>
              </p:ext>
            </p:extLst>
          </p:nvPr>
        </p:nvGraphicFramePr>
        <p:xfrm>
          <a:off x="692505" y="2147572"/>
          <a:ext cx="5252112" cy="4449780"/>
        </p:xfrm>
        <a:graphic>
          <a:graphicData uri="http://schemas.openxmlformats.org/drawingml/2006/table">
            <a:tbl>
              <a:tblPr/>
              <a:tblGrid>
                <a:gridCol w="2626056">
                  <a:extLst>
                    <a:ext uri="{9D8B030D-6E8A-4147-A177-3AD203B41FA5}">
                      <a16:colId xmlns:a16="http://schemas.microsoft.com/office/drawing/2014/main" val="3339541436"/>
                    </a:ext>
                  </a:extLst>
                </a:gridCol>
                <a:gridCol w="2626056">
                  <a:extLst>
                    <a:ext uri="{9D8B030D-6E8A-4147-A177-3AD203B41FA5}">
                      <a16:colId xmlns:a16="http://schemas.microsoft.com/office/drawing/2014/main" val="2206990488"/>
                    </a:ext>
                  </a:extLst>
                </a:gridCol>
              </a:tblGrid>
              <a:tr h="276275"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Справочные данные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90846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Длина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581 км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94450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Бассейн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55 600 км²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32484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Расход воды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425 м³/с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50626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Исток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15650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Местоположение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Сибирские Увалы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9174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Координаты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63°12′22″ с. ш. 71°49′05″ в. д.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70915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Устье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Обь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866874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Местоположение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протока Санина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30862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Высота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27 м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95344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Координаты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61°13′18″ с. ш. 73°42′09″ в. д.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415714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Водная система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Обь → Карское море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39549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Страна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>
                          <a:effectLst/>
                        </a:rPr>
                        <a:t> Россия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6426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Регион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Ханты-Мансийский автономный округ — Югра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50818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Район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Сургутский</a:t>
                      </a:r>
                      <a:r>
                        <a:rPr lang="ru-RU" sz="1400" dirty="0">
                          <a:effectLst/>
                        </a:rPr>
                        <a:t> район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53670"/>
                  </a:ext>
                </a:extLst>
              </a:tr>
            </a:tbl>
          </a:graphicData>
        </a:graphic>
      </p:graphicFrame>
      <p:pic>
        <p:nvPicPr>
          <p:cNvPr id="9" name="Picture 4" descr="https://pibig.info/uploads/posts/2021-06/1624540642_8-pibig_info-p-reka-tromegan-priroda-krasivo-foto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147572"/>
            <a:ext cx="2882119" cy="19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188" y="1123179"/>
            <a:ext cx="7633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Реки ХМАО (Код, Название, Длина, Бассейн, Район, Устье)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2"/>
          <p:cNvSpPr txBox="1">
            <a:spLocks noChangeArrowheads="1"/>
          </p:cNvSpPr>
          <p:nvPr/>
        </p:nvSpPr>
        <p:spPr bwMode="auto">
          <a:xfrm>
            <a:off x="719138" y="31750"/>
            <a:ext cx="7993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Повторение ранее изученного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06" y="519808"/>
            <a:ext cx="83344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/>
              <a:t>_____________ </a:t>
            </a:r>
            <a:r>
              <a:rPr lang="ru-RU" altLang="ru-RU" sz="2000" dirty="0"/>
              <a:t>(БД) </a:t>
            </a:r>
            <a:r>
              <a:rPr lang="ru-RU" altLang="ru-RU" sz="2000" dirty="0" smtClean="0"/>
              <a:t>– совокупность________, </a:t>
            </a:r>
            <a:r>
              <a:rPr lang="ru-RU" altLang="ru-RU" sz="2000" dirty="0"/>
              <a:t>организованных по определённым правилам, отражающая </a:t>
            </a:r>
            <a:r>
              <a:rPr lang="ru-RU" altLang="ru-RU" sz="2000" dirty="0" smtClean="0"/>
              <a:t>состояние _________ и </a:t>
            </a:r>
            <a:r>
              <a:rPr lang="ru-RU" altLang="ru-RU" sz="2000" dirty="0"/>
              <a:t>их отношений в некоторой предметной области, предназначенная для </a:t>
            </a:r>
            <a:r>
              <a:rPr lang="ru-RU" altLang="ru-RU" sz="2000" dirty="0" smtClean="0"/>
              <a:t>__________во </a:t>
            </a:r>
            <a:r>
              <a:rPr lang="ru-RU" altLang="ru-RU" sz="2000" dirty="0"/>
              <a:t>внешней памяти компьютера и для постоянного применения.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7885" y="519808"/>
            <a:ext cx="1832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/>
              <a:t>База данных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95565" y="519808"/>
            <a:ext cx="1071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/>
              <a:t>данных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4664" y="816163"/>
            <a:ext cx="1277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/>
              <a:t>объектов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9259" y="1433854"/>
            <a:ext cx="1305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/>
              <a:t>хранения</a:t>
            </a:r>
            <a:endParaRPr lang="ru-RU" sz="200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55268" y="2316809"/>
            <a:ext cx="8424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00" b="1" i="1" dirty="0" smtClean="0">
                <a:latin typeface="Arial" panose="020B0604020202020204" pitchFamily="34" charset="0"/>
              </a:rPr>
              <a:t>Определите способы </a:t>
            </a:r>
            <a:r>
              <a:rPr lang="ru-RU" altLang="ru-RU" sz="2200" b="1" i="1" dirty="0">
                <a:latin typeface="Arial" panose="020B0604020202020204" pitchFamily="34" charset="0"/>
              </a:rPr>
              <a:t>организации данных в </a:t>
            </a:r>
            <a:r>
              <a:rPr lang="ru-RU" altLang="ru-RU" sz="2200" b="1" i="1" dirty="0" smtClean="0">
                <a:latin typeface="Arial" panose="020B0604020202020204" pitchFamily="34" charset="0"/>
              </a:rPr>
              <a:t>БД</a:t>
            </a:r>
            <a:endParaRPr lang="ru-RU" altLang="ru-RU" sz="2200" b="1" i="1" dirty="0">
              <a:latin typeface="Arial" panose="020B0604020202020204" pitchFamily="34" charset="0"/>
            </a:endParaRPr>
          </a:p>
        </p:txBody>
      </p: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8" y="2911373"/>
            <a:ext cx="2017937" cy="2410723"/>
          </a:xfrm>
          <a:prstGeom prst="rect">
            <a:avLst/>
          </a:prstGeom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55" y="3013400"/>
            <a:ext cx="2836604" cy="2027999"/>
          </a:xfrm>
          <a:prstGeom prst="rect">
            <a:avLst/>
          </a:prstGeom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28" y="3712878"/>
            <a:ext cx="3278782" cy="128913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8162" y="5469173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1)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94358" y="544672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24240" y="547865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3)</a:t>
            </a:r>
            <a:endParaRPr lang="ru-RU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55576" y="5478143"/>
            <a:ext cx="2218273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иерархический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925837" y="5478143"/>
            <a:ext cx="1275721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сетевой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410554" y="5487622"/>
            <a:ext cx="197787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реляционный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6" grpId="0"/>
      <p:bldP spid="19" grpId="0"/>
      <p:bldP spid="21" grpId="0"/>
      <p:bldP spid="20" grpId="0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/>
          </p:cNvSpPr>
          <p:nvPr/>
        </p:nvSpPr>
        <p:spPr bwMode="auto">
          <a:xfrm>
            <a:off x="611188" y="188912"/>
            <a:ext cx="8075612" cy="71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</a:rPr>
              <a:t>Задание 6. Оцените значимость создания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</a:rPr>
              <a:t>и ведения баз данных? Каковы функции СУБД?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11188" y="1268760"/>
            <a:ext cx="84253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latin typeface="Arial" panose="020B0604020202020204" pitchFamily="34" charset="0"/>
              </a:rPr>
              <a:t>управлять большими объемами </a:t>
            </a:r>
            <a:r>
              <a:rPr lang="ru-RU" sz="2000" b="1" dirty="0">
                <a:latin typeface="Arial" panose="020B0604020202020204" pitchFamily="34" charset="0"/>
              </a:rPr>
              <a:t>информации </a:t>
            </a:r>
            <a:r>
              <a:rPr lang="ru-RU" sz="2000" dirty="0" smtClean="0">
                <a:latin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</a:rPr>
              <a:t>упорядочивать </a:t>
            </a:r>
            <a:r>
              <a:rPr lang="ru-RU" sz="2000" dirty="0" smtClean="0">
                <a:latin typeface="Arial" panose="020B0604020202020204" pitchFamily="34" charset="0"/>
              </a:rPr>
              <a:t>их;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</a:rPr>
              <a:t>обеспечивать безопасность сведений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минимизируя</a:t>
            </a:r>
            <a:r>
              <a:rPr lang="ru-RU" sz="2000" dirty="0">
                <a:latin typeface="Arial" panose="020B0604020202020204" pitchFamily="34" charset="0"/>
              </a:rPr>
              <a:t> возможность </a:t>
            </a:r>
            <a:r>
              <a:rPr lang="ru-RU" sz="2000" dirty="0" smtClean="0">
                <a:latin typeface="Arial" panose="020B0604020202020204" pitchFamily="34" charset="0"/>
              </a:rPr>
              <a:t>утечки </a:t>
            </a:r>
            <a:r>
              <a:rPr lang="ru-RU" sz="2000" dirty="0">
                <a:latin typeface="Arial" panose="020B0604020202020204" pitchFamily="34" charset="0"/>
              </a:rPr>
              <a:t>и хакерских </a:t>
            </a:r>
            <a:r>
              <a:rPr lang="ru-RU" sz="2000" dirty="0" smtClean="0">
                <a:latin typeface="Arial" panose="020B0604020202020204" pitchFamily="34" charset="0"/>
              </a:rPr>
              <a:t>атак;</a:t>
            </a:r>
          </a:p>
          <a:p>
            <a:pPr lvl="0"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</a:rPr>
              <a:t>предоставлять</a:t>
            </a:r>
            <a:r>
              <a:rPr lang="ru-RU" sz="2000" dirty="0">
                <a:latin typeface="Arial" panose="020B0604020202020204" pitchFamily="34" charset="0"/>
              </a:rPr>
              <a:t> пользователям </a:t>
            </a:r>
            <a:r>
              <a:rPr lang="ru-RU" sz="2000" b="1" dirty="0" smtClean="0">
                <a:latin typeface="Arial" panose="020B0604020202020204" pitchFamily="34" charset="0"/>
              </a:rPr>
              <a:t>быстрый </a:t>
            </a:r>
            <a:r>
              <a:rPr lang="ru-RU" sz="2000" b="1" dirty="0">
                <a:latin typeface="Arial" panose="020B0604020202020204" pitchFamily="34" charset="0"/>
              </a:rPr>
              <a:t>доступ к информации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</a:rPr>
              <a:t>для своевременного принятия важных решений;</a:t>
            </a:r>
            <a:endParaRPr lang="ru-RU" sz="2000" dirty="0">
              <a:latin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2000" b="1" dirty="0" smtClean="0">
                <a:latin typeface="Arial" panose="020B0604020202020204" pitchFamily="34" charset="0"/>
              </a:rPr>
              <a:t>обслуживать </a:t>
            </a:r>
            <a:r>
              <a:rPr lang="ru-RU" sz="2000" b="1" dirty="0">
                <a:latin typeface="Arial" panose="020B0604020202020204" pitchFamily="34" charset="0"/>
              </a:rPr>
              <a:t>БД </a:t>
            </a:r>
            <a:r>
              <a:rPr lang="ru-RU" sz="2000" dirty="0">
                <a:latin typeface="Arial" panose="020B0604020202020204" pitchFamily="34" charset="0"/>
              </a:rPr>
              <a:t>— регулярно </a:t>
            </a:r>
            <a:r>
              <a:rPr lang="ru-RU" sz="2000" dirty="0" smtClean="0">
                <a:latin typeface="Arial" panose="020B0604020202020204" pitchFamily="34" charset="0"/>
              </a:rPr>
              <a:t>проверять на </a:t>
            </a:r>
            <a:r>
              <a:rPr lang="ru-RU" sz="2000" dirty="0">
                <a:latin typeface="Arial" panose="020B0604020202020204" pitchFamily="34" charset="0"/>
              </a:rPr>
              <a:t>наличие сбоев и ошибок, проводить профилактические работы, обновлять ПО и исправлять возникающие </a:t>
            </a:r>
            <a:r>
              <a:rPr lang="ru-RU" sz="2000" dirty="0" smtClean="0">
                <a:latin typeface="Arial" panose="020B0604020202020204" pitchFamily="34" charset="0"/>
              </a:rPr>
              <a:t>проблемы.</a:t>
            </a:r>
            <a:endParaRPr lang="ru-RU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dirty="0"/>
          </a:p>
          <a:p>
            <a:pPr algn="just" eaLnBrk="1" hangingPunct="1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1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/>
          </p:cNvSpPr>
          <p:nvPr/>
        </p:nvSpPr>
        <p:spPr bwMode="auto">
          <a:xfrm>
            <a:off x="611188" y="188913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</a:rPr>
              <a:t>Подведение итогов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68313" y="1125538"/>
            <a:ext cx="8424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Сможете ли Вы ответить, что такое </a:t>
            </a:r>
            <a:r>
              <a:rPr lang="ru-RU" altLang="ru-RU" sz="2200" dirty="0" smtClean="0">
                <a:latin typeface="Arial" panose="020B0604020202020204" pitchFamily="34" charset="0"/>
              </a:rPr>
              <a:t>СУБД?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827088" y="1728788"/>
            <a:ext cx="6078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Из каких </a:t>
            </a:r>
            <a:r>
              <a:rPr lang="ru-RU" altLang="ru-RU" sz="2200" dirty="0" smtClean="0">
                <a:latin typeface="Arial" panose="020B0604020202020204" pitchFamily="34" charset="0"/>
              </a:rPr>
              <a:t>основных объектов </a:t>
            </a:r>
            <a:r>
              <a:rPr lang="ru-RU" altLang="ru-RU" sz="2200" dirty="0">
                <a:latin typeface="Arial" panose="020B0604020202020204" pitchFamily="34" charset="0"/>
              </a:rPr>
              <a:t>состоит </a:t>
            </a:r>
            <a:r>
              <a:rPr lang="ru-RU" altLang="ru-RU" sz="2200" dirty="0" smtClean="0">
                <a:latin typeface="Arial" panose="020B0604020202020204" pitchFamily="34" charset="0"/>
              </a:rPr>
              <a:t>СУБД?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813548" y="2366050"/>
            <a:ext cx="7777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Сможете ли Вы </a:t>
            </a:r>
            <a:r>
              <a:rPr lang="ru-RU" altLang="ru-RU" sz="2200" dirty="0" smtClean="0">
                <a:latin typeface="Arial" panose="020B0604020202020204" pitchFamily="34" charset="0"/>
              </a:rPr>
              <a:t>создать БД?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13548" y="3024862"/>
            <a:ext cx="7777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 smtClean="0">
                <a:latin typeface="Arial" panose="020B0604020202020204" pitchFamily="34" charset="0"/>
              </a:rPr>
              <a:t>Сможете ли научить других работать с БД?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7088" y="3636724"/>
            <a:ext cx="7777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Вы достигли поставленных целей?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30" grpId="0"/>
      <p:bldP spid="9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/>
          </p:cNvSpPr>
          <p:nvPr/>
        </p:nvSpPr>
        <p:spPr bwMode="auto">
          <a:xfrm>
            <a:off x="611188" y="188913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tx2"/>
                </a:solidFill>
              </a:rPr>
              <a:t>Рефлексия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68313" y="1125538"/>
            <a:ext cx="842486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1. </a:t>
            </a:r>
            <a:r>
              <a:rPr lang="ru-RU" sz="2400" dirty="0">
                <a:latin typeface="Arial" panose="020B0604020202020204" pitchFamily="34" charset="0"/>
              </a:rPr>
              <a:t>Я не знаю что такое СУБД. Папка "Знания" </a:t>
            </a:r>
            <a:r>
              <a:rPr lang="ru-RU" sz="2400" dirty="0" smtClean="0">
                <a:latin typeface="Arial" panose="020B0604020202020204" pitchFamily="34" charset="0"/>
              </a:rPr>
              <a:t>недоступна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827088" y="2001838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2. </a:t>
            </a:r>
            <a:r>
              <a:rPr lang="ru-RU" sz="2400" dirty="0">
                <a:latin typeface="Arial" panose="020B0604020202020204" pitchFamily="34" charset="0"/>
              </a:rPr>
              <a:t>Я знаю что такое СУБД и ее основные объекты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17563" y="2708920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3. </a:t>
            </a:r>
            <a:r>
              <a:rPr lang="ru-RU" sz="2400" dirty="0">
                <a:latin typeface="Arial" panose="020B0604020202020204" pitchFamily="34" charset="0"/>
              </a:rPr>
              <a:t>Я знаю что такое СУБД, ее основные объекты и этапы создания БД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7563" y="3645024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4. </a:t>
            </a:r>
            <a:r>
              <a:rPr lang="ru-RU" sz="2400" dirty="0">
                <a:latin typeface="Arial" panose="020B0604020202020204" pitchFamily="34" charset="0"/>
              </a:rPr>
              <a:t>Я знаю что такое СУБД, ее основные объекты , этапы создания и смогу построить БД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5338" y="4614227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5. </a:t>
            </a:r>
            <a:r>
              <a:rPr lang="ru-RU" sz="2400" dirty="0">
                <a:latin typeface="Arial" panose="020B0604020202020204" pitchFamily="34" charset="0"/>
              </a:rPr>
              <a:t>Я знаю все о СУБД, научился строить БД и смогу научить других построению баз данных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/>
          </p:cNvSpPr>
          <p:nvPr/>
        </p:nvSpPr>
        <p:spPr bwMode="auto">
          <a:xfrm>
            <a:off x="611188" y="188913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</a:rPr>
              <a:t>Рефлексия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68312" y="924752"/>
            <a:ext cx="8424862" cy="15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2200" dirty="0" smtClean="0">
                <a:latin typeface="Arial" panose="020B0604020202020204" pitchFamily="34" charset="0"/>
              </a:rPr>
              <a:t>Урок прошел отлично. Я доволен своей работой на уроке 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2200" dirty="0" smtClean="0">
                <a:latin typeface="Arial" panose="020B0604020202020204" pitchFamily="34" charset="0"/>
              </a:rPr>
              <a:t>Урок был интересным. Были определенные затруднения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2200" dirty="0" smtClean="0">
                <a:latin typeface="Arial" panose="020B0604020202020204" pitchFamily="34" charset="0"/>
              </a:rPr>
              <a:t>Учиться все-таки сложно – нужна консультация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75594" y="2852936"/>
            <a:ext cx="5410299" cy="3826797"/>
            <a:chOff x="1943844" y="1988840"/>
            <a:chExt cx="5410299" cy="3826797"/>
          </a:xfrm>
        </p:grpSpPr>
        <p:pic>
          <p:nvPicPr>
            <p:cNvPr id="23556" name="Picture 4" descr="https://www.seekpng.com/png/detail/3-34007_roomiotv-monitor-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844" y="1988840"/>
              <a:ext cx="5410299" cy="3826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 descr="Вырезка экрана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2924944"/>
              <a:ext cx="3779912" cy="1480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74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611188" y="188913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/>
                </a:solidFill>
              </a:rPr>
              <a:t>Для чего нужны БД в современном мире?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338" y="957263"/>
            <a:ext cx="835183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sz="2000" dirty="0" smtClean="0">
                <a:latin typeface="Arial" panose="020B0604020202020204" pitchFamily="34" charset="0"/>
              </a:rPr>
              <a:t>Работа </a:t>
            </a:r>
            <a:r>
              <a:rPr lang="ru-RU" sz="2000" dirty="0">
                <a:latin typeface="Arial" panose="020B0604020202020204" pitchFamily="34" charset="0"/>
              </a:rPr>
              <a:t>с базами данных </a:t>
            </a:r>
            <a:r>
              <a:rPr lang="ru-RU" sz="2000" dirty="0" smtClean="0">
                <a:latin typeface="Arial" panose="020B0604020202020204" pitchFamily="34" charset="0"/>
              </a:rPr>
              <a:t>- важнейший </a:t>
            </a:r>
            <a:r>
              <a:rPr lang="ru-RU" sz="2000" dirty="0">
                <a:latin typeface="Arial" panose="020B0604020202020204" pitchFamily="34" charset="0"/>
              </a:rPr>
              <a:t>навыком в работе с </a:t>
            </a:r>
            <a:r>
              <a:rPr lang="ru-RU" sz="2000" dirty="0" smtClean="0">
                <a:latin typeface="Arial" panose="020B0604020202020204" pitchFamily="34" charset="0"/>
              </a:rPr>
              <a:t>компьютером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2000" dirty="0" smtClean="0">
                <a:latin typeface="Arial" panose="020B0604020202020204" pitchFamily="34" charset="0"/>
              </a:rPr>
              <a:t>Профессии </a:t>
            </a:r>
            <a:r>
              <a:rPr lang="ru-RU" sz="2000" dirty="0">
                <a:latin typeface="Arial" panose="020B0604020202020204" pitchFamily="34" charset="0"/>
              </a:rPr>
              <a:t>данной области становятся всё более </a:t>
            </a:r>
            <a:r>
              <a:rPr lang="ru-RU" sz="2000" dirty="0" smtClean="0">
                <a:latin typeface="Arial" panose="020B0604020202020204" pitchFamily="34" charset="0"/>
              </a:rPr>
              <a:t>востребованными (</a:t>
            </a:r>
            <a:r>
              <a:rPr lang="en-US" sz="2000" dirty="0" smtClean="0">
                <a:latin typeface="Arial" panose="020B0604020202020204" pitchFamily="34" charset="0"/>
              </a:rPr>
              <a:t>Data</a:t>
            </a:r>
            <a:r>
              <a:rPr lang="ru-RU" sz="2000" dirty="0" smtClean="0">
                <a:latin typeface="Arial" panose="020B0604020202020204" pitchFamily="34" charset="0"/>
              </a:rPr>
              <a:t>-специалист)</a:t>
            </a:r>
          </a:p>
          <a:p>
            <a:pPr indent="0" algn="just" eaLnBrk="1" hangingPunct="1">
              <a:spcBef>
                <a:spcPct val="0"/>
              </a:spcBef>
              <a:buNone/>
            </a:pPr>
            <a:endParaRPr lang="ru-RU" sz="2000" dirty="0" smtClean="0">
              <a:latin typeface="Arial" panose="020B0604020202020204" pitchFamily="34" charset="0"/>
            </a:endParaRPr>
          </a:p>
          <a:p>
            <a:pPr indent="0" algn="just" eaLnBrk="1" hangingPunct="1">
              <a:spcBef>
                <a:spcPct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</a:rPr>
              <a:t>Примеры использования БД:</a:t>
            </a:r>
          </a:p>
          <a:p>
            <a:r>
              <a:rPr lang="ru-RU" sz="2000" dirty="0" smtClean="0">
                <a:latin typeface="Arial" panose="020B0604020202020204" pitchFamily="34" charset="0"/>
              </a:rPr>
              <a:t>Оплата товара в магазине</a:t>
            </a:r>
            <a:endParaRPr lang="ru-RU" sz="2000" dirty="0">
              <a:latin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Расчеты с использованием кредитной карточки</a:t>
            </a:r>
          </a:p>
          <a:p>
            <a:r>
              <a:rPr lang="ru-RU" sz="2000" dirty="0">
                <a:latin typeface="Arial" panose="020B0604020202020204" pitchFamily="34" charset="0"/>
              </a:rPr>
              <a:t>Заказ путевки в туристическом агентстве</a:t>
            </a:r>
          </a:p>
          <a:p>
            <a:r>
              <a:rPr lang="ru-RU" sz="2000" dirty="0">
                <a:latin typeface="Arial" panose="020B0604020202020204" pitchFamily="34" charset="0"/>
              </a:rPr>
              <a:t>Заказ книг в местной библиотеке</a:t>
            </a:r>
          </a:p>
          <a:p>
            <a:r>
              <a:rPr lang="ru-RU" sz="2000" dirty="0">
                <a:latin typeface="Arial" panose="020B0604020202020204" pitchFamily="34" charset="0"/>
              </a:rPr>
              <a:t>Оформление страхового полиса</a:t>
            </a:r>
          </a:p>
          <a:p>
            <a:r>
              <a:rPr lang="ru-RU" sz="2000" dirty="0">
                <a:latin typeface="Arial" panose="020B0604020202020204" pitchFamily="34" charset="0"/>
              </a:rPr>
              <a:t>Работа в </a:t>
            </a:r>
            <a:r>
              <a:rPr lang="ru-RU" sz="2000" dirty="0" err="1">
                <a:latin typeface="Arial" panose="020B0604020202020204" pitchFamily="34" charset="0"/>
              </a:rPr>
              <a:t>Internet</a:t>
            </a:r>
            <a:endParaRPr lang="ru-RU" sz="2000" dirty="0">
              <a:latin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</a:rPr>
              <a:t>Обучение в университете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8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2"/>
          <p:cNvSpPr txBox="1">
            <a:spLocks noChangeArrowheads="1"/>
          </p:cNvSpPr>
          <p:nvPr/>
        </p:nvSpPr>
        <p:spPr bwMode="auto">
          <a:xfrm>
            <a:off x="719138" y="31750"/>
            <a:ext cx="7993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Повторение ранее изученного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796642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Установите соответствие между объектами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10" name="Line 71"/>
          <p:cNvSpPr>
            <a:spLocks noChangeShapeType="1"/>
          </p:cNvSpPr>
          <p:nvPr/>
        </p:nvSpPr>
        <p:spPr bwMode="auto">
          <a:xfrm flipH="1" flipV="1">
            <a:off x="3107616" y="2130786"/>
            <a:ext cx="3191969" cy="191123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914762"/>
            <a:ext cx="226868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Дата рождения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931" y="2561410"/>
            <a:ext cx="226868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Фамилия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0278" y="3208058"/>
            <a:ext cx="350569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№ свидетельства о рождении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4561" y="3875098"/>
            <a:ext cx="226868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Класс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5157192"/>
            <a:ext cx="42484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Посещение математического кружка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3" y="4521746"/>
            <a:ext cx="226868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Имя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7297" y="1914762"/>
            <a:ext cx="226868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Логический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22193" y="2561410"/>
            <a:ext cx="226868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Символьный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6563" y="3208058"/>
            <a:ext cx="226868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Числовой</a:t>
            </a:r>
            <a:endParaRPr lang="ru-RU" sz="2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16563" y="3875098"/>
            <a:ext cx="226868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Дата</a:t>
            </a:r>
            <a:endParaRPr lang="ru-RU" sz="2000" dirty="0"/>
          </a:p>
        </p:txBody>
      </p:sp>
      <p:sp>
        <p:nvSpPr>
          <p:cNvPr id="21" name="Line 71"/>
          <p:cNvSpPr>
            <a:spLocks noChangeShapeType="1"/>
          </p:cNvSpPr>
          <p:nvPr/>
        </p:nvSpPr>
        <p:spPr bwMode="auto">
          <a:xfrm flipH="1" flipV="1">
            <a:off x="3096269" y="2777434"/>
            <a:ext cx="322029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71"/>
          <p:cNvSpPr>
            <a:spLocks noChangeShapeType="1"/>
          </p:cNvSpPr>
          <p:nvPr/>
        </p:nvSpPr>
        <p:spPr bwMode="auto">
          <a:xfrm flipH="1" flipV="1">
            <a:off x="4355976" y="3426930"/>
            <a:ext cx="196058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71"/>
          <p:cNvSpPr>
            <a:spLocks noChangeShapeType="1"/>
          </p:cNvSpPr>
          <p:nvPr/>
        </p:nvSpPr>
        <p:spPr bwMode="auto">
          <a:xfrm flipH="1">
            <a:off x="3115469" y="3498938"/>
            <a:ext cx="3184115" cy="55780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71"/>
          <p:cNvSpPr>
            <a:spLocks noChangeShapeType="1"/>
          </p:cNvSpPr>
          <p:nvPr/>
        </p:nvSpPr>
        <p:spPr bwMode="auto">
          <a:xfrm flipH="1">
            <a:off x="4860032" y="2130786"/>
            <a:ext cx="1439552" cy="302640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71"/>
          <p:cNvSpPr>
            <a:spLocks noChangeShapeType="1"/>
          </p:cNvSpPr>
          <p:nvPr/>
        </p:nvSpPr>
        <p:spPr bwMode="auto">
          <a:xfrm flipH="1">
            <a:off x="3102754" y="2850867"/>
            <a:ext cx="3213807" cy="188690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2"/>
          <p:cNvSpPr txBox="1">
            <a:spLocks noChangeArrowheads="1"/>
          </p:cNvSpPr>
          <p:nvPr/>
        </p:nvSpPr>
        <p:spPr bwMode="auto">
          <a:xfrm>
            <a:off x="719138" y="31750"/>
            <a:ext cx="7993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Повторение ранее изученного</a:t>
            </a:r>
          </a:p>
        </p:txBody>
      </p:sp>
      <p:sp>
        <p:nvSpPr>
          <p:cNvPr id="6167" name="Text Box 7"/>
          <p:cNvSpPr txBox="1">
            <a:spLocks noChangeArrowheads="1"/>
          </p:cNvSpPr>
          <p:nvPr/>
        </p:nvSpPr>
        <p:spPr bwMode="auto">
          <a:xfrm>
            <a:off x="555625" y="884238"/>
            <a:ext cx="83518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latin typeface="Arial" panose="020B0604020202020204" pitchFamily="34" charset="0"/>
              </a:rPr>
              <a:t>Добавьте подписи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graphicFrame>
        <p:nvGraphicFramePr>
          <p:cNvPr id="9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17080"/>
              </p:ext>
            </p:extLst>
          </p:nvPr>
        </p:nvGraphicFramePr>
        <p:xfrm>
          <a:off x="714687" y="2060848"/>
          <a:ext cx="8137525" cy="1744661"/>
        </p:xfrm>
        <a:graphic>
          <a:graphicData uri="http://schemas.openxmlformats.org/drawingml/2006/table">
            <a:tbl>
              <a:tblPr/>
              <a:tblGrid>
                <a:gridCol w="20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поля 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поля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поля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поля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rgbClr val="005AB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115988" y="4220467"/>
            <a:ext cx="1367780" cy="369332"/>
          </a:xfrm>
          <a:prstGeom prst="rect">
            <a:avLst/>
          </a:prstGeom>
          <a:noFill/>
          <a:ln w="28575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 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6661125" y="4293493"/>
            <a:ext cx="1223963" cy="430887"/>
          </a:xfrm>
          <a:prstGeom prst="rect">
            <a:avLst/>
          </a:prstGeom>
          <a:noFill/>
          <a:ln w="28575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 smtClean="0">
                <a:latin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</a:rPr>
              <a:t> 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 flipV="1">
            <a:off x="1763688" y="3140968"/>
            <a:ext cx="288925" cy="1079500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H="1" flipV="1">
            <a:off x="6013425" y="3140968"/>
            <a:ext cx="647700" cy="1439863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6756" y="4182870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/>
              <a:t>Запись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4215" y="4297355"/>
            <a:ext cx="797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/>
              <a:t>Поле</a:t>
            </a:r>
            <a:endParaRPr lang="ru-RU" sz="2000" dirty="0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967099" y="5212364"/>
            <a:ext cx="7632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Структура таблицы реляционной БД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538163" y="188913"/>
            <a:ext cx="8208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</a:rPr>
              <a:t>Задание Департамента недропользования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</a:rPr>
              <a:t>и природных ресурсов ХМАО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538163" y="1227138"/>
            <a:ext cx="82089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Оператору базы данных внести сведения </a:t>
            </a:r>
            <a:r>
              <a:rPr lang="ru-RU" altLang="ru-RU" sz="2000" dirty="0" smtClean="0">
                <a:latin typeface="Arial" panose="020B0604020202020204" pitchFamily="34" charset="0"/>
              </a:rPr>
              <a:t>о </a:t>
            </a:r>
            <a:r>
              <a:rPr lang="ru-RU" altLang="ru-RU" sz="2000" dirty="0" smtClean="0">
                <a:latin typeface="Arial" panose="020B0604020202020204" pitchFamily="34" charset="0"/>
              </a:rPr>
              <a:t>речной сети ХМАО следующей структуры: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Реки ХМАО </a:t>
            </a:r>
            <a:r>
              <a:rPr lang="ru-RU" altLang="ru-RU" sz="2000" dirty="0" smtClean="0">
                <a:latin typeface="Arial" panose="020B0604020202020204" pitchFamily="34" charset="0"/>
              </a:rPr>
              <a:t>(Код, Название</a:t>
            </a:r>
            <a:r>
              <a:rPr lang="ru-RU" altLang="ru-RU" sz="2000" dirty="0">
                <a:latin typeface="Arial" panose="020B0604020202020204" pitchFamily="34" charset="0"/>
              </a:rPr>
              <a:t>, </a:t>
            </a:r>
            <a:r>
              <a:rPr lang="ru-RU" altLang="ru-RU" sz="2000" dirty="0" smtClean="0">
                <a:latin typeface="Arial" panose="020B0604020202020204" pitchFamily="34" charset="0"/>
              </a:rPr>
              <a:t>Длина</a:t>
            </a:r>
            <a:r>
              <a:rPr lang="ru-RU" altLang="ru-RU" sz="2000" dirty="0">
                <a:latin typeface="Arial" panose="020B0604020202020204" pitchFamily="34" charset="0"/>
              </a:rPr>
              <a:t>, </a:t>
            </a:r>
            <a:r>
              <a:rPr lang="ru-RU" altLang="ru-RU" sz="2000" dirty="0" smtClean="0">
                <a:latin typeface="Arial" panose="020B0604020202020204" pitchFamily="34" charset="0"/>
              </a:rPr>
              <a:t>Бассейн</a:t>
            </a:r>
            <a:r>
              <a:rPr lang="ru-RU" altLang="ru-RU" sz="2000" dirty="0">
                <a:latin typeface="Arial" panose="020B0604020202020204" pitchFamily="34" charset="0"/>
              </a:rPr>
              <a:t>, </a:t>
            </a:r>
            <a:r>
              <a:rPr lang="ru-RU" altLang="ru-RU" sz="2000" dirty="0" smtClean="0">
                <a:latin typeface="Arial" panose="020B0604020202020204" pitchFamily="34" charset="0"/>
              </a:rPr>
              <a:t>Район</a:t>
            </a:r>
            <a:r>
              <a:rPr lang="ru-RU" altLang="ru-RU" sz="2000" dirty="0">
                <a:latin typeface="Arial" panose="020B0604020202020204" pitchFamily="34" charset="0"/>
              </a:rPr>
              <a:t>, </a:t>
            </a:r>
            <a:r>
              <a:rPr lang="ru-RU" altLang="ru-RU" sz="2000" dirty="0" smtClean="0">
                <a:latin typeface="Arial" panose="020B0604020202020204" pitchFamily="34" charset="0"/>
              </a:rPr>
              <a:t>Устье</a:t>
            </a:r>
            <a:r>
              <a:rPr lang="ru-RU" altLang="ru-RU" sz="2000" dirty="0">
                <a:latin typeface="Arial" panose="020B0604020202020204" pitchFamily="34" charset="0"/>
              </a:rPr>
              <a:t>)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Дополнительно необходимо:</a:t>
            </a: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выбрать реки </a:t>
            </a:r>
            <a:r>
              <a:rPr lang="ru-RU" altLang="ru-RU" sz="2000" dirty="0" err="1" smtClean="0">
                <a:latin typeface="Arial" panose="020B0604020202020204" pitchFamily="34" charset="0"/>
              </a:rPr>
              <a:t>Сургутского</a:t>
            </a:r>
            <a:r>
              <a:rPr lang="ru-RU" altLang="ru-RU" sz="2000" dirty="0" smtClean="0">
                <a:latin typeface="Arial" panose="020B0604020202020204" pitchFamily="34" charset="0"/>
              </a:rPr>
              <a:t> района</a:t>
            </a: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длина рек </a:t>
            </a:r>
            <a:r>
              <a:rPr lang="ru-RU" altLang="ru-RU" sz="2000" dirty="0" smtClean="0">
                <a:latin typeface="Arial" panose="020B0604020202020204" pitchFamily="34" charset="0"/>
              </a:rPr>
              <a:t>должна быть не более </a:t>
            </a:r>
            <a:r>
              <a:rPr lang="ru-RU" altLang="ru-RU" sz="2000" dirty="0" smtClean="0">
                <a:latin typeface="Arial" panose="020B0604020202020204" pitchFamily="34" charset="0"/>
              </a:rPr>
              <a:t>500 км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отсортировать названия данных рек по возрастанию</a:t>
            </a: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вывести отчет на печать</a:t>
            </a:r>
          </a:p>
          <a:p>
            <a:pPr marL="342900" indent="-342900" algn="just" eaLnBrk="1" hangingPunct="1">
              <a:spcBef>
                <a:spcPct val="50000"/>
              </a:spcBef>
            </a:pPr>
            <a:endParaRPr lang="ru-RU" altLang="ru-RU" sz="2000" baseline="30000" dirty="0" smtClean="0">
              <a:latin typeface="Arial" panose="020B0604020202020204" pitchFamily="34" charset="0"/>
            </a:endParaRPr>
          </a:p>
        </p:txBody>
      </p:sp>
      <p:pic>
        <p:nvPicPr>
          <p:cNvPr id="8199" name="Picture 7" descr="Управление регулирования водопользования (ул. Студенческая, д.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5" y="23743"/>
            <a:ext cx="11334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s://static.tildacdn.com/tild3135-3062-4636-b532-656432333933/-/resize/504x/_2021-05-15_1542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99169"/>
            <a:ext cx="2863728" cy="1903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538163" y="188913"/>
            <a:ext cx="8208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</a:rPr>
              <a:t>Задание Департамента недропользования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</a:rPr>
              <a:t>и природных ресурсов ХМАО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538163" y="1227138"/>
            <a:ext cx="8208962" cy="3477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Оператору базы данных внести сведения </a:t>
            </a:r>
            <a:r>
              <a:rPr lang="ru-RU" altLang="ru-RU" sz="2000" dirty="0" smtClean="0">
                <a:latin typeface="Arial" panose="020B0604020202020204" pitchFamily="34" charset="0"/>
              </a:rPr>
              <a:t>о </a:t>
            </a:r>
            <a:r>
              <a:rPr lang="ru-RU" altLang="ru-RU" sz="2000" dirty="0" smtClean="0">
                <a:latin typeface="Arial" panose="020B0604020202020204" pitchFamily="34" charset="0"/>
              </a:rPr>
              <a:t>речной сети ХМАО следующей структуры: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Реки ХМАО </a:t>
            </a:r>
            <a:r>
              <a:rPr lang="ru-RU" altLang="ru-RU" sz="2000" dirty="0" smtClean="0">
                <a:latin typeface="Arial" panose="020B0604020202020204" pitchFamily="34" charset="0"/>
              </a:rPr>
              <a:t>(Код, Название</a:t>
            </a:r>
            <a:r>
              <a:rPr lang="ru-RU" altLang="ru-RU" sz="2000" dirty="0">
                <a:latin typeface="Arial" panose="020B0604020202020204" pitchFamily="34" charset="0"/>
              </a:rPr>
              <a:t>, Длина, Бассейн, Район, Устье</a:t>
            </a:r>
            <a:r>
              <a:rPr lang="ru-RU" altLang="ru-RU" sz="2000" dirty="0" smtClean="0">
                <a:latin typeface="Arial" panose="020B0604020202020204" pitchFamily="34" charset="0"/>
              </a:rPr>
              <a:t>)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Дополнительно необходимо:</a:t>
            </a: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выбрать реки </a:t>
            </a:r>
            <a:r>
              <a:rPr lang="ru-RU" altLang="ru-RU" sz="2000" dirty="0" err="1" smtClean="0">
                <a:latin typeface="Arial" panose="020B0604020202020204" pitchFamily="34" charset="0"/>
              </a:rPr>
              <a:t>Сургутского</a:t>
            </a:r>
            <a:r>
              <a:rPr lang="ru-RU" altLang="ru-RU" sz="2000" dirty="0" smtClean="0">
                <a:latin typeface="Arial" panose="020B0604020202020204" pitchFamily="34" charset="0"/>
              </a:rPr>
              <a:t> района</a:t>
            </a: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длина рек </a:t>
            </a:r>
            <a:r>
              <a:rPr lang="ru-RU" altLang="ru-RU" sz="2000" dirty="0" smtClean="0">
                <a:latin typeface="Arial" panose="020B0604020202020204" pitchFamily="34" charset="0"/>
              </a:rPr>
              <a:t>должна быть не более </a:t>
            </a:r>
            <a:r>
              <a:rPr lang="ru-RU" altLang="ru-RU" sz="2000" dirty="0" smtClean="0">
                <a:latin typeface="Arial" panose="020B0604020202020204" pitchFamily="34" charset="0"/>
              </a:rPr>
              <a:t>500 км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отсортировать названия данных рек по возрастанию</a:t>
            </a: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вывести отчет на печать</a:t>
            </a:r>
            <a:endParaRPr lang="ru-RU" altLang="ru-RU" sz="2000" baseline="30000" dirty="0" smtClean="0">
              <a:latin typeface="Arial" panose="020B0604020202020204" pitchFamily="34" charset="0"/>
            </a:endParaRPr>
          </a:p>
        </p:txBody>
      </p:sp>
      <p:pic>
        <p:nvPicPr>
          <p:cNvPr id="8199" name="Picture 7" descr="Управление регулирования водопользования (ул. Студенческая, д.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5" y="23743"/>
            <a:ext cx="11334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163" y="4131975"/>
            <a:ext cx="5509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/>
              <a:t>Сможете ли Вы выполнить данное задание?</a:t>
            </a:r>
            <a:endParaRPr lang="ru-RU" alt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865" y="4535149"/>
            <a:ext cx="4561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/>
              <a:t>Почему Вы не сможете это сделать?</a:t>
            </a:r>
            <a:endParaRPr lang="ru-RU" alt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1557" y="4934728"/>
            <a:ext cx="5072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ru-RU" altLang="ru-RU" sz="2000" dirty="0" smtClean="0"/>
              <a:t>Что необходимо, чтобы Вы это сделали?</a:t>
            </a:r>
            <a:endParaRPr lang="ru-RU" alt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653" y="5303530"/>
            <a:ext cx="8118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eaLnBrk="1" hangingPunct="1">
              <a:spcBef>
                <a:spcPts val="0"/>
              </a:spcBef>
            </a:pPr>
            <a:r>
              <a:rPr lang="ru-RU" altLang="ru-RU" sz="2000" dirty="0" smtClean="0"/>
              <a:t>Какими известными Вам средствами ПО можно выполнить данную работу?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3718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8646 -0.07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538163" y="188913"/>
            <a:ext cx="820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Сформулируем тему урока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163" y="908720"/>
            <a:ext cx="8066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OpenSans"/>
              </a:rPr>
              <a:t>___________ - это целостная и взаимосвязанная совокупность частей, существующая в некоторой среде и обладающая определённым назначением, подчинённая некоторой цели.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1" y="2060848"/>
            <a:ext cx="3167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OpenSans"/>
              </a:rPr>
              <a:t>Подсказка: 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OpenSans"/>
              </a:rPr>
              <a:t>существует файловая, операционная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1263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OpenSans"/>
              </a:rPr>
              <a:t>Система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501" y="3212111"/>
            <a:ext cx="8066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OpenSans"/>
              </a:rPr>
              <a:t>___________ - процесс целенаправленного воздействия на </a:t>
            </a:r>
            <a:r>
              <a:rPr lang="ru-RU" sz="2000" dirty="0" smtClean="0">
                <a:solidFill>
                  <a:srgbClr val="000000"/>
                </a:solidFill>
                <a:latin typeface="OpenSans"/>
              </a:rPr>
              <a:t>объект, направленный на достижения определенного результата.</a:t>
            </a:r>
            <a:endParaRPr lang="ru-RU" sz="20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1" y="3919997"/>
            <a:ext cx="3167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OpenSans"/>
              </a:rPr>
              <a:t>Подсказка: 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OpenSans"/>
              </a:rPr>
              <a:t>Программное…..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OpenSans"/>
              </a:rPr>
              <a:t>…..автомобилем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9501" y="3226326"/>
            <a:ext cx="17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OpenSans"/>
              </a:rPr>
              <a:t>Управление</a:t>
            </a:r>
            <a:endParaRPr lang="ru-RU" sz="20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09501" y="4509120"/>
            <a:ext cx="3602459" cy="2156042"/>
            <a:chOff x="609501" y="4509120"/>
            <a:chExt cx="3602459" cy="2156042"/>
          </a:xfrm>
        </p:grpSpPr>
        <p:pic>
          <p:nvPicPr>
            <p:cNvPr id="9226" name="Picture 10" descr="https://i.ytimg.com/vi/acPDBNCBDCU/hqdefaul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0" b="8690"/>
            <a:stretch/>
          </p:blipFill>
          <p:spPr bwMode="auto">
            <a:xfrm>
              <a:off x="609501" y="4509120"/>
              <a:ext cx="3602459" cy="215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2134853" y="4932801"/>
              <a:ext cx="589107" cy="44267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sz="2000" b="1" i="0" dirty="0" smtClean="0">
                  <a:solidFill>
                    <a:srgbClr val="000000"/>
                  </a:solidFill>
                  <a:effectLst/>
                  <a:latin typeface="OpenSans"/>
                </a:rPr>
                <a:t>БД</a:t>
              </a:r>
              <a:endParaRPr lang="ru-RU" sz="2000" b="1" dirty="0"/>
            </a:p>
          </p:txBody>
        </p:sp>
      </p:grpSp>
      <p:sp>
        <p:nvSpPr>
          <p:cNvPr id="4" name="Плюс 3"/>
          <p:cNvSpPr/>
          <p:nvPr/>
        </p:nvSpPr>
        <p:spPr>
          <a:xfrm>
            <a:off x="1100559" y="2136631"/>
            <a:ext cx="720080" cy="720080"/>
          </a:xfrm>
          <a:prstGeom prst="mathPlus">
            <a:avLst>
              <a:gd name="adj1" fmla="val 16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1152783" y="3915357"/>
            <a:ext cx="720080" cy="720080"/>
          </a:xfrm>
          <a:prstGeom prst="mathPlus">
            <a:avLst>
              <a:gd name="adj1" fmla="val 16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4427984" y="5332911"/>
            <a:ext cx="720080" cy="720080"/>
          </a:xfrm>
          <a:prstGeom prst="mathEqual">
            <a:avLst>
              <a:gd name="adj1" fmla="val 1753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  <p:bldP spid="12" grpId="0"/>
      <p:bldP spid="13" grpId="0"/>
      <p:bldP spid="14" grpId="0"/>
      <p:bldP spid="4" grpId="0" animBg="1"/>
      <p:bldP spid="1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/>
          </p:cNvSpPr>
          <p:nvPr/>
        </p:nvSpPr>
        <p:spPr bwMode="auto">
          <a:xfrm>
            <a:off x="2124075" y="2276475"/>
            <a:ext cx="2879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СИСТЕМА</a:t>
            </a:r>
            <a:endParaRPr lang="ru-RU" altLang="ru-RU" sz="3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975" y="5876925"/>
            <a:ext cx="1944688" cy="792163"/>
          </a:xfrm>
          <a:prstGeom prst="rect">
            <a:avLst/>
          </a:prstGeom>
          <a:solidFill>
            <a:srgbClr val="0B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24075" y="2866192"/>
            <a:ext cx="35360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УПРАВЛЕНИЯ</a:t>
            </a:r>
            <a:endParaRPr lang="ru-RU" altLang="ru-RU" sz="38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08364" y="3412292"/>
            <a:ext cx="46272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БАЗАМИ ДАННЫХ</a:t>
            </a:r>
            <a:endParaRPr lang="ru-RU" altLang="ru-RU" sz="3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/>
          </p:cNvSpPr>
          <p:nvPr/>
        </p:nvSpPr>
        <p:spPr bwMode="auto">
          <a:xfrm>
            <a:off x="611188" y="188913"/>
            <a:ext cx="8075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Цель урока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755576" y="4725144"/>
            <a:ext cx="835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</a:rPr>
              <a:t>Формирование</a:t>
            </a:r>
            <a:r>
              <a:rPr lang="ru-RU" altLang="ru-RU" sz="2000" dirty="0" smtClean="0">
                <a:latin typeface="Arial" panose="020B0604020202020204" pitchFamily="34" charset="0"/>
              </a:rPr>
              <a:t> представления о функциях СУБД,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26" name="Прямоугольник 8"/>
          <p:cNvSpPr>
            <a:spLocks noChangeArrowheads="1"/>
          </p:cNvSpPr>
          <p:nvPr/>
        </p:nvSpPr>
        <p:spPr bwMode="auto">
          <a:xfrm>
            <a:off x="755576" y="5125254"/>
            <a:ext cx="835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</a:rPr>
              <a:t>ознакомление</a:t>
            </a:r>
            <a:r>
              <a:rPr lang="ru-RU" altLang="ru-RU" sz="2000" dirty="0" smtClean="0">
                <a:latin typeface="Arial" panose="020B0604020202020204" pitchFamily="34" charset="0"/>
              </a:rPr>
              <a:t> с интерфейсом и приемами создания БД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851920" y="1206260"/>
            <a:ext cx="5113338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dirty="0" smtClean="0">
                <a:latin typeface="Arial" panose="020B0604020202020204" pitchFamily="34" charset="0"/>
              </a:rPr>
              <a:t>«Поистине серьезное стремление к какой-либо цели — половина успеха в ее достижении»</a:t>
            </a:r>
          </a:p>
          <a:p>
            <a:pPr indent="0" algn="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i="1" dirty="0" smtClean="0">
              <a:latin typeface="Arial" panose="020B0604020202020204" pitchFamily="34" charset="0"/>
            </a:endParaRPr>
          </a:p>
          <a:p>
            <a:pPr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 smtClean="0">
                <a:latin typeface="Arial" panose="020B0604020202020204" pitchFamily="34" charset="0"/>
              </a:rPr>
              <a:t>Вильгельм фон Гумбольдт (</a:t>
            </a:r>
            <a:r>
              <a:rPr lang="ru-RU" sz="2000" i="1" dirty="0" smtClean="0">
                <a:latin typeface="Arial" panose="020B0604020202020204" pitchFamily="34" charset="0"/>
              </a:rPr>
              <a:t>1767–1835)</a:t>
            </a:r>
            <a:r>
              <a:rPr lang="ru-RU" altLang="ru-RU" sz="2000" i="1" dirty="0" smtClean="0">
                <a:latin typeface="Arial" panose="020B0604020202020204" pitchFamily="34" charset="0"/>
              </a:rPr>
              <a:t>,</a:t>
            </a:r>
          </a:p>
          <a:p>
            <a:pPr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 smtClean="0">
                <a:latin typeface="Arial" panose="020B0604020202020204" pitchFamily="34" charset="0"/>
              </a:rPr>
              <a:t>немецкий философ</a:t>
            </a:r>
          </a:p>
        </p:txBody>
      </p:sp>
      <p:pic>
        <p:nvPicPr>
          <p:cNvPr id="30" name="Picture 4" descr="https://autogear.ru/misc/i/gallery/53925/2292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6426"/>
            <a:ext cx="2520280" cy="31018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26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9662</TotalTime>
  <Words>1080</Words>
  <Application>Microsoft Office PowerPoint</Application>
  <PresentationFormat>Экран (4:3)</PresentationFormat>
  <Paragraphs>226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Montserrat</vt:lpstr>
      <vt:lpstr>OpenSans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Пользователь</cp:lastModifiedBy>
  <cp:revision>308</cp:revision>
  <dcterms:created xsi:type="dcterms:W3CDTF">2011-09-19T18:11:49Z</dcterms:created>
  <dcterms:modified xsi:type="dcterms:W3CDTF">2022-10-18T15:32:52Z</dcterms:modified>
</cp:coreProperties>
</file>