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sldIdLst>
    <p:sldId id="258"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696A548-4E2A-49FA-88C3-91D75FCA5CEA}">
          <p14:sldIdLst>
            <p14:sldId id="258"/>
          </p14:sldIdLst>
        </p14:section>
        <p14:section name="Раздел без заголовка" id="{2AF68562-6A17-41BF-8A8B-5A5773DB5B26}">
          <p14:sldIdLst/>
        </p14:section>
      </p14:sectionLst>
    </p:ext>
    <p:ext uri="{EFAFB233-063F-42B5-8137-9DF3F51BA10A}">
      <p15:sldGuideLst xmlns:p15="http://schemas.microsoft.com/office/powerpoint/2012/main" xmlns="">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81" d="100"/>
          <a:sy n="81" d="100"/>
        </p:scale>
        <p:origin x="-96" y="-54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DB57999-F8DC-40EB-976C-8CC0895C41D2}"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38360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386684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14983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695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62547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DB57999-F8DC-40EB-976C-8CC0895C41D2}" type="datetimeFigureOut">
              <a:rPr lang="ru-RU" smtClean="0"/>
              <a:t>25.06.2025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314226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DB57999-F8DC-40EB-976C-8CC0895C41D2}" type="datetimeFigureOut">
              <a:rPr lang="ru-RU" smtClean="0"/>
              <a:t>25.06.2025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4225976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B57999-F8DC-40EB-976C-8CC0895C41D2}"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383624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B57999-F8DC-40EB-976C-8CC0895C41D2}"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84898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EDB57999-F8DC-40EB-976C-8CC0895C41D2}" type="datetimeFigureOut">
              <a:rPr lang="ru-RU" smtClean="0"/>
              <a:t>25.06.2025</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28257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B57999-F8DC-40EB-976C-8CC0895C41D2}"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3414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B57999-F8DC-40EB-976C-8CC0895C41D2}"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7631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DB57999-F8DC-40EB-976C-8CC0895C41D2}"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34662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DB57999-F8DC-40EB-976C-8CC0895C41D2}" type="datetimeFigureOut">
              <a:rPr lang="ru-RU" smtClean="0"/>
              <a:t>25.06.2025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37930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DB57999-F8DC-40EB-976C-8CC0895C41D2}" type="datetimeFigureOut">
              <a:rPr lang="ru-RU" smtClean="0"/>
              <a:t>25.06.2025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54993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DB57999-F8DC-40EB-976C-8CC0895C41D2}" type="datetimeFigureOut">
              <a:rPr lang="ru-RU" smtClean="0"/>
              <a:t>25.06.2025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83620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145230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57999-F8DC-40EB-976C-8CC0895C41D2}"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63CEC-B5A5-4194-8D9F-70BC5CDA35D8}" type="slidenum">
              <a:rPr lang="ru-RU" smtClean="0"/>
              <a:t>‹#›</a:t>
            </a:fld>
            <a:endParaRPr lang="ru-RU"/>
          </a:p>
        </p:txBody>
      </p:sp>
    </p:spTree>
    <p:extLst>
      <p:ext uri="{BB962C8B-B14F-4D97-AF65-F5344CB8AC3E}">
        <p14:creationId xmlns:p14="http://schemas.microsoft.com/office/powerpoint/2010/main" val="247660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DB57999-F8DC-40EB-976C-8CC0895C41D2}" type="datetimeFigureOut">
              <a:rPr lang="ru-RU" smtClean="0"/>
              <a:t>25.06.2025</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F463CEC-B5A5-4194-8D9F-70BC5CDA35D8}" type="slidenum">
              <a:rPr lang="ru-RU" smtClean="0"/>
              <a:t>‹#›</a:t>
            </a:fld>
            <a:endParaRPr lang="ru-RU"/>
          </a:p>
        </p:txBody>
      </p:sp>
    </p:spTree>
    <p:extLst>
      <p:ext uri="{BB962C8B-B14F-4D97-AF65-F5344CB8AC3E}">
        <p14:creationId xmlns:p14="http://schemas.microsoft.com/office/powerpoint/2010/main" val="672792004"/>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5257800" cy="236893"/>
          </a:xfrm>
        </p:spPr>
        <p:txBody>
          <a:bodyPr>
            <a:normAutofit fontScale="90000"/>
          </a:bodyPr>
          <a:lstStyle/>
          <a:p>
            <a:pPr algn="l"/>
            <a:r>
              <a:rPr lang="ru-RU"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Запрещение </a:t>
            </a:r>
            <a:r>
              <a:rPr lang="ru-RU"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дарения </a:t>
            </a:r>
            <a:r>
              <a:rPr lang="ru-RU" sz="1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подарков работникам образовательных организаций</a:t>
            </a:r>
            <a:endParaRPr lang="ru-RU" sz="1600" dirty="0"/>
          </a:p>
        </p:txBody>
      </p:sp>
      <p:sp>
        <p:nvSpPr>
          <p:cNvPr id="3" name="Объект 2"/>
          <p:cNvSpPr>
            <a:spLocks noGrp="1"/>
          </p:cNvSpPr>
          <p:nvPr>
            <p:ph sz="half" idx="1"/>
          </p:nvPr>
        </p:nvSpPr>
        <p:spPr>
          <a:xfrm>
            <a:off x="566928" y="1170432"/>
            <a:ext cx="6923696" cy="5687568"/>
          </a:xfrm>
        </p:spPr>
        <p:txBody>
          <a:bodyPr>
            <a:normAutofit fontScale="47500" lnSpcReduction="20000"/>
          </a:bodyPr>
          <a:lstStyle/>
          <a:p>
            <a:r>
              <a:rPr lang="ru-RU" sz="2900" i="1" cap="none" dirty="0" smtClean="0">
                <a:latin typeface="Times New Roman" panose="02020603050405020304" pitchFamily="18" charset="0"/>
                <a:cs typeface="Times New Roman" panose="02020603050405020304" pitchFamily="18" charset="0"/>
              </a:rPr>
              <a:t>Согласно статье 575 гражданского кодекса РФ не допускается дарение, за исключением обычных подарков, стоимость которых не превышает трех тысяч рублей, работникам </a:t>
            </a:r>
            <a:r>
              <a:rPr lang="ru-RU" sz="2900" i="1" cap="none" smtClean="0">
                <a:latin typeface="Times New Roman" panose="02020603050405020304" pitchFamily="18" charset="0"/>
                <a:cs typeface="Times New Roman" panose="02020603050405020304" pitchFamily="18" charset="0"/>
              </a:rPr>
              <a:t>образовательных организаций. </a:t>
            </a:r>
            <a:endParaRPr lang="ru-RU" sz="2900" i="1" cap="none" dirty="0" smtClean="0">
              <a:latin typeface="Times New Roman" panose="02020603050405020304" pitchFamily="18" charset="0"/>
              <a:cs typeface="Times New Roman" panose="02020603050405020304" pitchFamily="18" charset="0"/>
            </a:endParaRPr>
          </a:p>
          <a:p>
            <a:r>
              <a:rPr lang="ru-RU" sz="2900" i="1" cap="none" dirty="0" smtClean="0">
                <a:latin typeface="Times New Roman" panose="02020603050405020304" pitchFamily="18" charset="0"/>
                <a:cs typeface="Times New Roman" panose="02020603050405020304" pitchFamily="18" charset="0"/>
              </a:rPr>
              <a:t>Следует, что максимальная сумма подарка учителю или воспитателю по закону – 3000 рублей.</a:t>
            </a:r>
          </a:p>
          <a:p>
            <a:r>
              <a:rPr lang="ru-RU" sz="2900" i="1" cap="none" dirty="0" smtClean="0">
                <a:latin typeface="Times New Roman" panose="02020603050405020304" pitchFamily="18" charset="0"/>
                <a:cs typeface="Times New Roman" panose="02020603050405020304" pitchFamily="18" charset="0"/>
              </a:rPr>
              <a:t>Получение педагогом подарка стоимостью свыше 3 000 рублей от ученика или его родственника является нарушением запрета</a:t>
            </a:r>
            <a:br>
              <a:rPr lang="ru-RU" sz="2900" i="1" cap="none" dirty="0" smtClean="0">
                <a:latin typeface="Times New Roman" panose="02020603050405020304" pitchFamily="18" charset="0"/>
                <a:cs typeface="Times New Roman" panose="02020603050405020304" pitchFamily="18" charset="0"/>
              </a:rPr>
            </a:br>
            <a:r>
              <a:rPr lang="ru-RU" sz="2900" i="1" cap="none" dirty="0" smtClean="0">
                <a:latin typeface="Times New Roman" panose="02020603050405020304" pitchFamily="18" charset="0"/>
                <a:cs typeface="Times New Roman" panose="02020603050405020304" pitchFamily="18" charset="0"/>
              </a:rPr>
              <a:t>и ставит под сомнение объективность принимаемых им решений!</a:t>
            </a:r>
          </a:p>
          <a:p>
            <a:r>
              <a:rPr lang="ru-RU" sz="2900" i="1" cap="none" dirty="0">
                <a:latin typeface="Times New Roman" panose="02020603050405020304" pitchFamily="18" charset="0"/>
                <a:cs typeface="Times New Roman" panose="02020603050405020304" pitchFamily="18" charset="0"/>
              </a:rPr>
              <a:t>Отличие подарка от взятки в том, что в случае со взяткой есть факт договоренности. Если материальная ценность передается учителю в обмен на какую-то услугу или уступку (например, хорошую оценку в четверти), это уже расценивается как проявление коррупции</a:t>
            </a:r>
            <a:r>
              <a:rPr lang="ru-RU" sz="2900" i="1" cap="none" dirty="0" smtClean="0">
                <a:latin typeface="Times New Roman" panose="02020603050405020304" pitchFamily="18" charset="0"/>
                <a:cs typeface="Times New Roman" panose="02020603050405020304" pitchFamily="18" charset="0"/>
              </a:rPr>
              <a:t>.</a:t>
            </a:r>
          </a:p>
          <a:p>
            <a:r>
              <a:rPr lang="ru-RU" sz="2900" i="1" cap="none" dirty="0">
                <a:latin typeface="Times New Roman" panose="02020603050405020304" pitchFamily="18" charset="0"/>
                <a:cs typeface="Times New Roman" panose="02020603050405020304" pitchFamily="18" charset="0"/>
              </a:rPr>
              <a:t>В настоящее время законом не ограничено количество подарков, которые можно преподнести учителю. Поэтому если родители захотят подарить несколько предметов, то «правило 3000» распространяется на них по отдельности. То есть каждый из этих предметов должен быть не дороже 3000 рублей</a:t>
            </a:r>
            <a:r>
              <a:rPr lang="ru-RU" sz="2900" i="1" cap="none" dirty="0" smtClean="0">
                <a:latin typeface="Times New Roman" panose="02020603050405020304" pitchFamily="18" charset="0"/>
                <a:cs typeface="Times New Roman" panose="02020603050405020304" pitchFamily="18" charset="0"/>
              </a:rPr>
              <a:t>.</a:t>
            </a:r>
          </a:p>
          <a:p>
            <a:r>
              <a:rPr lang="ru-RU" sz="2900" i="1" cap="none" dirty="0">
                <a:latin typeface="Times New Roman" panose="02020603050405020304" pitchFamily="18" charset="0"/>
                <a:cs typeface="Times New Roman" panose="02020603050405020304" pitchFamily="18" charset="0"/>
              </a:rPr>
              <a:t>Подарок от класса тоже не должен быть дороже 3000 рублей, в данном случае нет разницы, сколько дарителей скидываются</a:t>
            </a:r>
            <a:r>
              <a:rPr lang="ru-RU" sz="2900" i="1" cap="none" dirty="0" smtClean="0">
                <a:latin typeface="Times New Roman" panose="02020603050405020304" pitchFamily="18" charset="0"/>
                <a:cs typeface="Times New Roman" panose="02020603050405020304" pitchFamily="18" charset="0"/>
              </a:rPr>
              <a:t>.</a:t>
            </a:r>
          </a:p>
          <a:p>
            <a:r>
              <a:rPr lang="ru-RU" sz="2900" i="1" cap="none" dirty="0">
                <a:latin typeface="Times New Roman" panose="02020603050405020304" pitchFamily="18" charset="0"/>
                <a:cs typeface="Times New Roman" panose="02020603050405020304" pitchFamily="18" charset="0"/>
              </a:rPr>
              <a:t>За нарушение ограничений, связанных с получением подарков, работник образовательной организации может быть привлечен к дисциплинарной ответственности.</a:t>
            </a:r>
          </a:p>
          <a:p>
            <a:endParaRPr lang="ru-RU" sz="2600" i="1" cap="none" dirty="0">
              <a:latin typeface="Times New Roman" panose="02020603050405020304" pitchFamily="18" charset="0"/>
              <a:cs typeface="Times New Roman" panose="02020603050405020304" pitchFamily="18" charset="0"/>
            </a:endParaRPr>
          </a:p>
          <a:p>
            <a:endParaRPr lang="ru-RU" sz="2600" i="1" cap="none" dirty="0">
              <a:latin typeface="Times New Roman" panose="02020603050405020304" pitchFamily="18" charset="0"/>
              <a:cs typeface="Times New Roman" panose="02020603050405020304" pitchFamily="18" charset="0"/>
            </a:endParaRPr>
          </a:p>
          <a:p>
            <a:endParaRPr lang="ru-RU" sz="2600" i="1" cap="none" dirty="0" smtClean="0">
              <a:latin typeface="Times New Roman" panose="02020603050405020304" pitchFamily="18" charset="0"/>
              <a:cs typeface="Times New Roman" panose="02020603050405020304" pitchFamily="18" charset="0"/>
            </a:endParaRPr>
          </a:p>
          <a:p>
            <a:endParaRPr lang="ru-RU" sz="2600" i="1" cap="none" dirty="0">
              <a:latin typeface="Times New Roman" panose="02020603050405020304" pitchFamily="18" charset="0"/>
              <a:cs typeface="Times New Roman" panose="02020603050405020304" pitchFamily="18" charset="0"/>
            </a:endParaRPr>
          </a:p>
          <a:p>
            <a:endParaRPr lang="ru-RU" sz="2600" i="1" cap="none" dirty="0">
              <a:latin typeface="Times New Roman" panose="02020603050405020304" pitchFamily="18" charset="0"/>
              <a:cs typeface="Times New Roman" panose="02020603050405020304" pitchFamily="18" charset="0"/>
            </a:endParaRPr>
          </a:p>
        </p:txBody>
      </p:sp>
      <p:pic>
        <p:nvPicPr>
          <p:cNvPr id="13" name="Объект 12"/>
          <p:cNvPicPr>
            <a:picLocks noGrp="1" noChangeAspect="1"/>
          </p:cNvPicPr>
          <p:nvPr>
            <p:ph sz="half" idx="2"/>
          </p:nvPr>
        </p:nvPicPr>
        <p:blipFill>
          <a:blip r:embed="rId2"/>
          <a:stretch>
            <a:fillRect/>
          </a:stretch>
        </p:blipFill>
        <p:spPr>
          <a:xfrm>
            <a:off x="7862439" y="968203"/>
            <a:ext cx="3475037" cy="23697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17" name="Прямая соединительная линия 16"/>
          <p:cNvCxnSpPr/>
          <p:nvPr/>
        </p:nvCxnSpPr>
        <p:spPr>
          <a:xfrm>
            <a:off x="7862438" y="968203"/>
            <a:ext cx="3475037" cy="23697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H="1">
            <a:off x="7756742" y="1095731"/>
            <a:ext cx="3475037" cy="23697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7651045" y="4118789"/>
            <a:ext cx="3897826" cy="2739211"/>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Обо всех случаях коррупционной направленности можно сообщить по телефонам:</a:t>
            </a:r>
          </a:p>
          <a:p>
            <a:r>
              <a:rPr lang="ru-RU" sz="1400" b="1" dirty="0" smtClean="0">
                <a:latin typeface="Times New Roman" panose="02020603050405020304" pitchFamily="18" charset="0"/>
                <a:cs typeface="Times New Roman" panose="02020603050405020304" pitchFamily="18" charset="0"/>
              </a:rPr>
              <a:t>тел. </a:t>
            </a:r>
            <a:r>
              <a:rPr lang="ru-RU" sz="1400" b="1" dirty="0">
                <a:latin typeface="Times New Roman" panose="02020603050405020304" pitchFamily="18" charset="0"/>
                <a:cs typeface="Times New Roman" panose="02020603050405020304" pitchFamily="18" charset="0"/>
              </a:rPr>
              <a:t>доверия Администрации города – 8 (3462) 44-20-15;</a:t>
            </a:r>
          </a:p>
          <a:p>
            <a:r>
              <a:rPr lang="ru-RU" sz="1400" b="1" dirty="0" smtClean="0">
                <a:latin typeface="Times New Roman" panose="02020603050405020304" pitchFamily="18" charset="0"/>
                <a:cs typeface="Times New Roman" panose="02020603050405020304" pitchFamily="18" charset="0"/>
              </a:rPr>
              <a:t>тел. </a:t>
            </a:r>
            <a:r>
              <a:rPr lang="ru-RU" sz="1400" b="1" dirty="0">
                <a:latin typeface="Times New Roman" panose="02020603050405020304" pitchFamily="18" charset="0"/>
                <a:cs typeface="Times New Roman" panose="02020603050405020304" pitchFamily="18" charset="0"/>
              </a:rPr>
              <a:t>доверия Правительства ХМАО-Югры – 8-800-101-86-00;</a:t>
            </a:r>
          </a:p>
          <a:p>
            <a:r>
              <a:rPr lang="ru-RU" sz="1400" b="1" dirty="0">
                <a:latin typeface="Times New Roman" panose="02020603050405020304" pitchFamily="18" charset="0"/>
                <a:cs typeface="Times New Roman" panose="02020603050405020304" pitchFamily="18" charset="0"/>
              </a:rPr>
              <a:t>дежурная часть УМВД России</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по г. Сургуту – 8 (3462) 76-13-14; </a:t>
            </a:r>
          </a:p>
          <a:p>
            <a:r>
              <a:rPr lang="ru-RU" sz="1400" b="1" dirty="0">
                <a:latin typeface="Times New Roman" panose="02020603050405020304" pitchFamily="18" charset="0"/>
                <a:cs typeface="Times New Roman" panose="02020603050405020304" pitchFamily="18" charset="0"/>
              </a:rPr>
              <a:t>тел. доверия УМВД России</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по ХМАО-Югре– 8(3467) 39-83-00.</a:t>
            </a:r>
          </a:p>
          <a:p>
            <a:endParaRPr lang="ru-RU" dirty="0"/>
          </a:p>
        </p:txBody>
      </p:sp>
    </p:spTree>
    <p:extLst>
      <p:ext uri="{BB962C8B-B14F-4D97-AF65-F5344CB8AC3E}">
        <p14:creationId xmlns:p14="http://schemas.microsoft.com/office/powerpoint/2010/main" val="33136393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976</TotalTime>
  <Words>92</Words>
  <Application>Microsoft Office PowerPoint</Application>
  <PresentationFormat>Произвольный</PresentationFormat>
  <Paragraphs>16</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Капля</vt:lpstr>
      <vt:lpstr> Запрещение дарения подарков работникам образовательных организаций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Запрещение дарения подарков работникам образовательных организаций, медицинских организаций, организаций, оказывающих социальные услуги</dc:title>
  <dc:creator>Исаева Ирина Сергеевна</dc:creator>
  <cp:lastModifiedBy>AK</cp:lastModifiedBy>
  <cp:revision>32</cp:revision>
  <dcterms:created xsi:type="dcterms:W3CDTF">2025-06-05T06:15:16Z</dcterms:created>
  <dcterms:modified xsi:type="dcterms:W3CDTF">2025-06-25T05:00:14Z</dcterms:modified>
</cp:coreProperties>
</file>